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8609925" cy="40457438"/>
  <p:notesSz cx="6794500" cy="9906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33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669" autoAdjust="0"/>
    <p:restoredTop sz="99763" autoAdjust="0"/>
  </p:normalViewPr>
  <p:slideViewPr>
    <p:cSldViewPr>
      <p:cViewPr>
        <p:scale>
          <a:sx n="40" d="100"/>
          <a:sy n="40" d="100"/>
        </p:scale>
        <p:origin x="-210" y="-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99"/>
        <p:guide pos="14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5247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de-DE" noProof="0" smtClean="0"/>
          </a:p>
        </p:txBody>
      </p:sp>
    </p:spTree>
    <p:extLst>
      <p:ext uri="{BB962C8B-B14F-4D97-AF65-F5344CB8AC3E}">
        <p14:creationId xmlns:p14="http://schemas.microsoft.com/office/powerpoint/2010/main" val="105924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84388" y="752475"/>
            <a:ext cx="2625725" cy="3714750"/>
          </a:xfr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338" y="1614488"/>
            <a:ext cx="25746075" cy="675481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"/>
          <p:cNvGrpSpPr>
            <a:grpSpLocks/>
          </p:cNvGrpSpPr>
          <p:nvPr/>
        </p:nvGrpSpPr>
        <p:grpSpPr bwMode="auto">
          <a:xfrm>
            <a:off x="1066800" y="1066800"/>
            <a:ext cx="26211213" cy="3754438"/>
            <a:chOff x="672" y="672"/>
            <a:chExt cx="16511" cy="2365"/>
          </a:xfrm>
        </p:grpSpPr>
        <p:pic>
          <p:nvPicPr>
            <p:cNvPr id="102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876" y="672"/>
              <a:ext cx="2307" cy="2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2" y="755"/>
              <a:ext cx="2200" cy="2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8900">
          <a:solidFill>
            <a:srgbClr val="000000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3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3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0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2000">
          <a:solidFill>
            <a:srgbClr val="000000"/>
          </a:solidFill>
          <a:latin typeface="+mn-lt"/>
        </a:defRPr>
      </a:lvl2pPr>
      <a:lvl3pPr marL="1143000" indent="-228600" algn="l" defTabSz="457200" rtl="0" eaLnBrk="0" fontAlgn="base" hangingPunct="0">
        <a:spcBef>
          <a:spcPts val="2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0400">
          <a:solidFill>
            <a:srgbClr val="000000"/>
          </a:solidFill>
          <a:latin typeface="+mn-lt"/>
        </a:defRPr>
      </a:lvl3pPr>
      <a:lvl4pPr marL="1600200" indent="-228600" algn="l" defTabSz="457200" rtl="0" eaLnBrk="0" fontAlgn="base" hangingPunct="0">
        <a:spcBef>
          <a:spcPts val="21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8600">
          <a:solidFill>
            <a:srgbClr val="000000"/>
          </a:solidFill>
          <a:latin typeface="+mn-lt"/>
        </a:defRPr>
      </a:lvl4pPr>
      <a:lvl5pPr marL="2057400" indent="-228600" algn="l" defTabSz="457200" rtl="0" eaLnBrk="0" fontAlgn="base" hangingPunct="0">
        <a:spcBef>
          <a:spcPts val="21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8600">
          <a:solidFill>
            <a:srgbClr val="000000"/>
          </a:solidFill>
          <a:latin typeface="+mn-lt"/>
        </a:defRPr>
      </a:lvl5pPr>
      <a:lvl6pPr marL="2514600" indent="-228600" algn="l" defTabSz="457200" rtl="0" fontAlgn="base">
        <a:spcBef>
          <a:spcPts val="21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8600">
          <a:solidFill>
            <a:srgbClr val="000000"/>
          </a:solidFill>
          <a:latin typeface="+mn-lt"/>
        </a:defRPr>
      </a:lvl6pPr>
      <a:lvl7pPr marL="2971800" indent="-228600" algn="l" defTabSz="457200" rtl="0" fontAlgn="base">
        <a:spcBef>
          <a:spcPts val="21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8600">
          <a:solidFill>
            <a:srgbClr val="000000"/>
          </a:solidFill>
          <a:latin typeface="+mn-lt"/>
        </a:defRPr>
      </a:lvl7pPr>
      <a:lvl8pPr marL="3429000" indent="-228600" algn="l" defTabSz="457200" rtl="0" fontAlgn="base">
        <a:spcBef>
          <a:spcPts val="21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8600">
          <a:solidFill>
            <a:srgbClr val="000000"/>
          </a:solidFill>
          <a:latin typeface="+mn-lt"/>
        </a:defRPr>
      </a:lvl8pPr>
      <a:lvl9pPr marL="3886200" indent="-228600" algn="l" defTabSz="457200" rtl="0" fontAlgn="base">
        <a:spcBef>
          <a:spcPts val="21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8600">
          <a:solidFill>
            <a:srgbClr val="00000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C:\2 Work\MPI\Presentation\Poster\Fachbeirat 2014\Picture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775" y="19796125"/>
            <a:ext cx="7162800" cy="479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9" name="Group 1"/>
          <p:cNvGrpSpPr>
            <a:grpSpLocks/>
          </p:cNvGrpSpPr>
          <p:nvPr/>
        </p:nvGrpSpPr>
        <p:grpSpPr bwMode="auto">
          <a:xfrm>
            <a:off x="0" y="5538788"/>
            <a:ext cx="28609925" cy="1295400"/>
            <a:chOff x="9622" y="5538788"/>
            <a:chExt cx="28327029" cy="1295400"/>
          </a:xfrm>
        </p:grpSpPr>
        <p:sp>
          <p:nvSpPr>
            <p:cNvPr id="4181" name="Rectangle 5"/>
            <p:cNvSpPr>
              <a:spLocks noChangeArrowheads="1"/>
            </p:cNvSpPr>
            <p:nvPr/>
          </p:nvSpPr>
          <p:spPr bwMode="auto">
            <a:xfrm>
              <a:off x="973138" y="5538788"/>
              <a:ext cx="26382662" cy="1295400"/>
            </a:xfrm>
            <a:prstGeom prst="rect">
              <a:avLst/>
            </a:prstGeom>
            <a:solidFill>
              <a:srgbClr val="A5CDF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 altLang="de-DE" sz="7700">
                <a:solidFill>
                  <a:schemeClr val="tx1"/>
                </a:solidFill>
              </a:endParaRPr>
            </a:p>
          </p:txBody>
        </p:sp>
        <p:sp>
          <p:nvSpPr>
            <p:cNvPr id="4182" name="Text Box 86"/>
            <p:cNvSpPr txBox="1">
              <a:spLocks noChangeArrowheads="1"/>
            </p:cNvSpPr>
            <p:nvPr/>
          </p:nvSpPr>
          <p:spPr bwMode="auto">
            <a:xfrm>
              <a:off x="9622" y="5767388"/>
              <a:ext cx="28327029" cy="785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altLang="de-DE" sz="4500">
                  <a:solidFill>
                    <a:schemeClr val="tx1"/>
                  </a:solidFill>
                </a:rPr>
                <a:t>Department of Biogeochemistry</a:t>
              </a:r>
              <a:endParaRPr lang="de-DE" altLang="de-DE" sz="7700">
                <a:solidFill>
                  <a:schemeClr val="tx1"/>
                </a:solidFill>
              </a:endParaRPr>
            </a:p>
          </p:txBody>
        </p:sp>
      </p:grpSp>
      <p:sp>
        <p:nvSpPr>
          <p:cNvPr id="4100" name="Rounded Rectangle 108"/>
          <p:cNvSpPr>
            <a:spLocks noChangeArrowheads="1"/>
          </p:cNvSpPr>
          <p:nvPr/>
        </p:nvSpPr>
        <p:spPr bwMode="auto">
          <a:xfrm>
            <a:off x="13369925" y="31489650"/>
            <a:ext cx="12599988" cy="5337175"/>
          </a:xfrm>
          <a:prstGeom prst="roundRect">
            <a:avLst>
              <a:gd name="adj" fmla="val 16667"/>
            </a:avLst>
          </a:prstGeom>
          <a:solidFill>
            <a:srgbClr val="CCECFF">
              <a:alpha val="86665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200000"/>
              </a:lnSpc>
              <a:spcBef>
                <a:spcPts val="600"/>
              </a:spcBef>
              <a:buSzPct val="100000"/>
              <a:buFont typeface="Times New Roman" pitchFamily="18" charset="0"/>
              <a:buNone/>
            </a:pPr>
            <a:endParaRPr lang="en-GB" altLang="de-DE" sz="3200">
              <a:solidFill>
                <a:srgbClr val="000000"/>
              </a:solidFill>
            </a:endParaRPr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985751" y="37263388"/>
            <a:ext cx="13793990" cy="226339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83160" tIns="41760" rIns="83160" bIns="4176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100000"/>
              <a:defRPr/>
            </a:pPr>
            <a:r>
              <a:rPr lang="en-US" altLang="de-DE" sz="3800" b="1" dirty="0" smtClean="0">
                <a:solidFill>
                  <a:srgbClr val="000000"/>
                </a:solidFill>
                <a:latin typeface="+mj-lt"/>
              </a:rPr>
              <a:t>A</a:t>
            </a:r>
            <a:r>
              <a:rPr lang="en-US" altLang="de-DE" sz="2800" dirty="0" smtClean="0">
                <a:solidFill>
                  <a:srgbClr val="000000"/>
                </a:solidFill>
                <a:latin typeface="+mj-lt"/>
              </a:rPr>
              <a:t>CKNOWLEDGEMENTS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600" dirty="0" smtClean="0">
                <a:solidFill>
                  <a:schemeClr val="tx1"/>
                </a:solidFill>
                <a:latin typeface="+mj-lt"/>
              </a:rPr>
              <a:t>Research is conducted in close collaboration with the Sediment Dynamics Group in MARUM. 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600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2600" dirty="0" smtClean="0">
                <a:solidFill>
                  <a:schemeClr val="tx1"/>
                </a:solidFill>
                <a:latin typeface="+mj-lt"/>
              </a:rPr>
              <a:t>projects are funded by the Max Planck Society and Deutsche </a:t>
            </a:r>
            <a:r>
              <a:rPr lang="en-US" sz="2600" dirty="0" err="1" smtClean="0">
                <a:solidFill>
                  <a:schemeClr val="tx1"/>
                </a:solidFill>
                <a:latin typeface="+mj-lt"/>
              </a:rPr>
              <a:t>Forschungsgemeinschaft</a:t>
            </a:r>
            <a:r>
              <a:rPr lang="en-US" sz="2600" dirty="0" smtClean="0">
                <a:solidFill>
                  <a:schemeClr val="tx1"/>
                </a:solidFill>
                <a:latin typeface="+mj-lt"/>
              </a:rPr>
              <a:t> (through the </a:t>
            </a:r>
            <a:r>
              <a:rPr lang="en-US" sz="2600" dirty="0" err="1" smtClean="0">
                <a:solidFill>
                  <a:schemeClr val="tx1"/>
                </a:solidFill>
                <a:latin typeface="+mj-lt"/>
              </a:rPr>
              <a:t>Marum</a:t>
            </a:r>
            <a:r>
              <a:rPr lang="en-US" sz="2600" dirty="0" smtClean="0">
                <a:solidFill>
                  <a:schemeClr val="tx1"/>
                </a:solidFill>
                <a:latin typeface="+mj-lt"/>
              </a:rPr>
              <a:t> Center for Marine Environmental Sciences)</a:t>
            </a:r>
            <a:endParaRPr lang="en-US" altLang="de-DE" sz="2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8350" y="1219200"/>
            <a:ext cx="18943638" cy="3960813"/>
          </a:xfrm>
          <a:noFill/>
          <a:ln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3943350" algn="l"/>
                <a:tab pos="7888288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</a:tabLst>
            </a:pPr>
            <a:r>
              <a:rPr lang="en-US" altLang="de-DE" sz="5400" dirty="0" smtClean="0"/>
              <a:t>Biogeochemistry and transport dynamics </a:t>
            </a:r>
            <a:br>
              <a:rPr lang="en-US" altLang="de-DE" sz="5400" dirty="0" smtClean="0"/>
            </a:br>
            <a:r>
              <a:rPr lang="en-US" altLang="de-DE" sz="5400" dirty="0" smtClean="0"/>
              <a:t>in permeable sediments  </a:t>
            </a:r>
            <a:br>
              <a:rPr lang="en-US" altLang="de-DE" sz="5400" dirty="0" smtClean="0"/>
            </a:br>
            <a:r>
              <a:rPr lang="en-US" altLang="de-DE" sz="2500" dirty="0" smtClean="0"/>
              <a:t> </a:t>
            </a:r>
            <a:r>
              <a:rPr lang="en-US" altLang="de-DE" sz="5400" dirty="0" smtClean="0"/>
              <a:t/>
            </a:r>
            <a:br>
              <a:rPr lang="en-US" altLang="de-DE" sz="5400" dirty="0" smtClean="0"/>
            </a:br>
            <a:r>
              <a:rPr lang="en-US" altLang="de-DE" sz="3600" dirty="0" err="1" smtClean="0"/>
              <a:t>Soeren</a:t>
            </a:r>
            <a:r>
              <a:rPr lang="en-US" altLang="de-DE" sz="3600" dirty="0" smtClean="0"/>
              <a:t> </a:t>
            </a:r>
            <a:r>
              <a:rPr lang="en-US" altLang="de-DE" sz="3600" dirty="0" err="1" smtClean="0"/>
              <a:t>Ahmerkamp</a:t>
            </a:r>
            <a:r>
              <a:rPr lang="en-US" altLang="de-DE" sz="3600" dirty="0" smtClean="0"/>
              <a:t>, Hannah </a:t>
            </a:r>
            <a:r>
              <a:rPr lang="en-US" altLang="de-DE" sz="3600" dirty="0" err="1" smtClean="0"/>
              <a:t>Marchant</a:t>
            </a:r>
            <a:r>
              <a:rPr lang="en-US" altLang="de-DE" sz="3600" dirty="0" smtClean="0"/>
              <a:t>, Sarah </a:t>
            </a:r>
            <a:r>
              <a:rPr lang="en-US" altLang="de-DE" sz="3600" dirty="0" err="1" smtClean="0"/>
              <a:t>Sokoll</a:t>
            </a:r>
            <a:r>
              <a:rPr lang="en-US" altLang="de-DE" sz="3600" dirty="0" smtClean="0"/>
              <a:t>, </a:t>
            </a:r>
            <a:r>
              <a:rPr lang="en-US" altLang="de-DE" sz="3600" dirty="0"/>
              <a:t>Dirk de </a:t>
            </a:r>
            <a:r>
              <a:rPr lang="en-US" altLang="de-DE" sz="3600" dirty="0" smtClean="0"/>
              <a:t>Beer, Marcel </a:t>
            </a:r>
            <a:r>
              <a:rPr lang="en-US" altLang="de-DE" sz="3600" dirty="0" err="1" smtClean="0"/>
              <a:t>Kuypers</a:t>
            </a:r>
            <a:r>
              <a:rPr lang="en-US" altLang="de-DE" sz="3600" dirty="0" smtClean="0"/>
              <a:t> </a:t>
            </a:r>
            <a:br>
              <a:rPr lang="en-US" altLang="de-DE" sz="3600" dirty="0" smtClean="0"/>
            </a:br>
            <a:r>
              <a:rPr lang="en-US" altLang="de-DE" sz="3600" dirty="0" smtClean="0"/>
              <a:t>and Moritz </a:t>
            </a:r>
            <a:r>
              <a:rPr lang="en-US" altLang="de-DE" sz="3600" dirty="0" err="1" smtClean="0"/>
              <a:t>Holtappels</a:t>
            </a:r>
            <a:r>
              <a:rPr lang="en-US" altLang="de-DE" sz="3600" dirty="0" smtClean="0"/>
              <a:t>  </a:t>
            </a:r>
            <a:br>
              <a:rPr lang="en-US" altLang="de-DE" sz="3600" dirty="0" smtClean="0"/>
            </a:br>
            <a:r>
              <a:rPr lang="en-US" altLang="de-DE" sz="800" dirty="0" smtClean="0"/>
              <a:t> </a:t>
            </a:r>
            <a:r>
              <a:rPr lang="en-US" altLang="de-DE" sz="3600" dirty="0" smtClean="0"/>
              <a:t/>
            </a:r>
            <a:br>
              <a:rPr lang="en-US" altLang="de-DE" sz="3600" dirty="0" smtClean="0"/>
            </a:br>
            <a:r>
              <a:rPr lang="en-US" altLang="de-DE" sz="2000" dirty="0" smtClean="0"/>
              <a:t> </a:t>
            </a:r>
            <a:r>
              <a:rPr lang="en-US" altLang="de-DE" sz="3000" dirty="0" smtClean="0"/>
              <a:t>Max Planck Institute for Marine Microbiology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9625013" y="28924250"/>
            <a:ext cx="467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de-DE" altLang="de-DE"/>
          </a:p>
        </p:txBody>
      </p:sp>
      <p:sp>
        <p:nvSpPr>
          <p:cNvPr id="2059" name="Text Box 38"/>
          <p:cNvSpPr txBox="1">
            <a:spLocks noChangeArrowheads="1"/>
          </p:cNvSpPr>
          <p:nvPr/>
        </p:nvSpPr>
        <p:spPr bwMode="auto">
          <a:xfrm>
            <a:off x="13873163" y="31605538"/>
            <a:ext cx="12165012" cy="49482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360000" tIns="41760" rIns="360000" bIns="41760">
            <a:spAutoFit/>
          </a:bodyPr>
          <a:lstStyle/>
          <a:p>
            <a: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3800" b="1" dirty="0">
                <a:solidFill>
                  <a:srgbClr val="000000"/>
                </a:solidFill>
              </a:rPr>
              <a:t>O</a:t>
            </a:r>
            <a:r>
              <a:rPr lang="en-US" altLang="de-DE" sz="2800" dirty="0">
                <a:solidFill>
                  <a:srgbClr val="000000"/>
                </a:solidFill>
              </a:rPr>
              <a:t>UTLOOK</a:t>
            </a:r>
          </a:p>
          <a:p>
            <a:pPr algn="just">
              <a:lnSpc>
                <a:spcPct val="120000"/>
              </a:lnSpc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 err="1">
                <a:solidFill>
                  <a:srgbClr val="000000"/>
                </a:solidFill>
              </a:rPr>
              <a:t>Modelling</a:t>
            </a:r>
            <a:r>
              <a:rPr lang="en-US" altLang="de-DE" sz="2600" dirty="0">
                <a:solidFill>
                  <a:srgbClr val="000000"/>
                </a:solidFill>
              </a:rPr>
              <a:t>: 	</a:t>
            </a:r>
          </a:p>
          <a:p>
            <a:pPr lvl="1" algn="just">
              <a:lnSpc>
                <a:spcPct val="120000"/>
              </a:lnSpc>
              <a:buSzPct val="100000"/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de-DE" altLang="de-DE" sz="2600" dirty="0">
                <a:solidFill>
                  <a:srgbClr val="000000"/>
                </a:solidFill>
              </a:rPr>
              <a:t>U</a:t>
            </a:r>
            <a:r>
              <a:rPr lang="en-US" altLang="de-DE" sz="2600" dirty="0">
                <a:solidFill>
                  <a:srgbClr val="000000"/>
                </a:solidFill>
              </a:rPr>
              <a:t>se measured topography and current velocity as boundary conditions</a:t>
            </a:r>
          </a:p>
          <a:p>
            <a:pPr lvl="1" algn="just">
              <a:lnSpc>
                <a:spcPct val="120000"/>
              </a:lnSpc>
              <a:buSzPct val="100000"/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de-DE" altLang="de-DE" sz="2600" dirty="0">
                <a:solidFill>
                  <a:srgbClr val="000000"/>
                </a:solidFill>
              </a:rPr>
              <a:t>I</a:t>
            </a:r>
            <a:r>
              <a:rPr lang="en-US" altLang="de-DE" sz="2600" dirty="0" err="1">
                <a:solidFill>
                  <a:srgbClr val="000000"/>
                </a:solidFill>
              </a:rPr>
              <a:t>mplement</a:t>
            </a:r>
            <a:r>
              <a:rPr lang="de-DE" altLang="de-DE" sz="2600" dirty="0">
                <a:solidFill>
                  <a:srgbClr val="000000"/>
                </a:solidFill>
              </a:rPr>
              <a:t>ing</a:t>
            </a:r>
            <a:r>
              <a:rPr lang="en-US" altLang="de-DE" sz="2600" dirty="0">
                <a:solidFill>
                  <a:srgbClr val="000000"/>
                </a:solidFill>
              </a:rPr>
              <a:t> N-</a:t>
            </a:r>
            <a:r>
              <a:rPr lang="en-US" altLang="de-DE" sz="2600" dirty="0" err="1">
                <a:solidFill>
                  <a:srgbClr val="000000"/>
                </a:solidFill>
              </a:rPr>
              <a:t>cycl</a:t>
            </a:r>
            <a:r>
              <a:rPr lang="de-DE" altLang="de-DE" sz="2600" dirty="0">
                <a:solidFill>
                  <a:srgbClr val="000000"/>
                </a:solidFill>
              </a:rPr>
              <a:t>ing by</a:t>
            </a:r>
            <a:r>
              <a:rPr lang="en-US" altLang="de-DE" sz="2600" dirty="0">
                <a:solidFill>
                  <a:srgbClr val="000000"/>
                </a:solidFill>
              </a:rPr>
              <a:t> applying measured rates and kinetics</a:t>
            </a:r>
          </a:p>
          <a:p>
            <a:pPr algn="just">
              <a:lnSpc>
                <a:spcPct val="120000"/>
              </a:lnSpc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>
                <a:solidFill>
                  <a:srgbClr val="000000"/>
                </a:solidFill>
              </a:rPr>
              <a:t>Rates: study the effect of dynamic redox conditions on</a:t>
            </a:r>
          </a:p>
          <a:p>
            <a:pPr lvl="1" algn="just">
              <a:lnSpc>
                <a:spcPct val="120000"/>
              </a:lnSpc>
              <a:buSzPct val="100000"/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>
                <a:solidFill>
                  <a:srgbClr val="000000"/>
                </a:solidFill>
              </a:rPr>
              <a:t>Nitrification </a:t>
            </a:r>
          </a:p>
          <a:p>
            <a:pPr lvl="1" algn="just">
              <a:lnSpc>
                <a:spcPct val="120000"/>
              </a:lnSpc>
              <a:buSzPct val="100000"/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de-DE" altLang="de-DE" sz="2600" dirty="0">
                <a:solidFill>
                  <a:srgbClr val="000000"/>
                </a:solidFill>
              </a:rPr>
              <a:t>Iron</a:t>
            </a:r>
            <a:r>
              <a:rPr lang="en-US" altLang="de-DE" sz="2600" dirty="0">
                <a:solidFill>
                  <a:srgbClr val="000000"/>
                </a:solidFill>
              </a:rPr>
              <a:t> </a:t>
            </a:r>
            <a:r>
              <a:rPr lang="de-DE" altLang="de-DE" sz="2600" dirty="0">
                <a:solidFill>
                  <a:srgbClr val="000000"/>
                </a:solidFill>
              </a:rPr>
              <a:t>and</a:t>
            </a:r>
            <a:r>
              <a:rPr lang="en-US" altLang="de-DE" sz="2600" dirty="0">
                <a:solidFill>
                  <a:srgbClr val="000000"/>
                </a:solidFill>
              </a:rPr>
              <a:t> M</a:t>
            </a:r>
            <a:r>
              <a:rPr lang="de-DE" altLang="de-DE" sz="2600" dirty="0">
                <a:solidFill>
                  <a:srgbClr val="000000"/>
                </a:solidFill>
              </a:rPr>
              <a:t>anganese</a:t>
            </a:r>
            <a:r>
              <a:rPr lang="en-US" altLang="de-DE" sz="2600" dirty="0">
                <a:solidFill>
                  <a:srgbClr val="000000"/>
                </a:solidFill>
              </a:rPr>
              <a:t> cycling</a:t>
            </a:r>
          </a:p>
          <a:p>
            <a:pPr algn="just">
              <a:lnSpc>
                <a:spcPct val="120000"/>
              </a:lnSpc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>
                <a:solidFill>
                  <a:srgbClr val="000000"/>
                </a:solidFill>
              </a:rPr>
              <a:t>Physical drivers: Investigating the relation between </a:t>
            </a:r>
          </a:p>
          <a:p>
            <a:pPr lvl="1" algn="just">
              <a:lnSpc>
                <a:spcPct val="120000"/>
              </a:lnSpc>
              <a:buSzPct val="100000"/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>
                <a:solidFill>
                  <a:srgbClr val="000000"/>
                </a:solidFill>
              </a:rPr>
              <a:t>Grain size and </a:t>
            </a:r>
            <a:r>
              <a:rPr lang="en-US" altLang="de-DE" sz="2600" dirty="0" smtClean="0">
                <a:solidFill>
                  <a:srgbClr val="000000"/>
                </a:solidFill>
              </a:rPr>
              <a:t>filtration efficiency of </a:t>
            </a:r>
            <a:r>
              <a:rPr lang="en-US" altLang="de-DE" sz="2600" dirty="0">
                <a:solidFill>
                  <a:srgbClr val="000000"/>
                </a:solidFill>
              </a:rPr>
              <a:t>particulate organic matter</a:t>
            </a:r>
          </a:p>
          <a:p>
            <a:pPr lvl="1" algn="just">
              <a:lnSpc>
                <a:spcPct val="120000"/>
              </a:lnSpc>
              <a:buSzPct val="100000"/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>
                <a:solidFill>
                  <a:srgbClr val="000000"/>
                </a:solidFill>
              </a:rPr>
              <a:t>Grain surface area and maximum rates</a:t>
            </a:r>
          </a:p>
        </p:txBody>
      </p:sp>
      <p:sp>
        <p:nvSpPr>
          <p:cNvPr id="2065" name="Text Box 4"/>
          <p:cNvSpPr txBox="1">
            <a:spLocks noChangeArrowheads="1"/>
          </p:cNvSpPr>
          <p:nvPr/>
        </p:nvSpPr>
        <p:spPr bwMode="auto">
          <a:xfrm>
            <a:off x="1055688" y="12811125"/>
            <a:ext cx="6527800" cy="392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360000" tIns="41760" rIns="360000" bIns="4176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SzPct val="100000"/>
              <a:defRPr/>
            </a:pPr>
            <a:r>
              <a:rPr lang="en-GB" altLang="de-DE" sz="2000" dirty="0" smtClean="0">
                <a:solidFill>
                  <a:srgbClr val="000000"/>
                </a:solidFill>
                <a:latin typeface="+mn-lt"/>
              </a:rPr>
              <a:t>Fig. 1: The Global </a:t>
            </a:r>
            <a:r>
              <a:rPr lang="en-GB" altLang="de-DE" sz="2000" dirty="0">
                <a:solidFill>
                  <a:srgbClr val="000000"/>
                </a:solidFill>
                <a:latin typeface="+mn-lt"/>
              </a:rPr>
              <a:t>distribution of sandy </a:t>
            </a:r>
            <a:r>
              <a:rPr lang="en-GB" altLang="de-DE" sz="2000" dirty="0" smtClean="0">
                <a:solidFill>
                  <a:srgbClr val="000000"/>
                </a:solidFill>
                <a:latin typeface="+mn-lt"/>
              </a:rPr>
              <a:t>sediments</a:t>
            </a:r>
            <a:endParaRPr lang="en-GB" altLang="de-DE" sz="20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106" name="Straight Connector 2"/>
          <p:cNvCxnSpPr>
            <a:cxnSpLocks noChangeShapeType="1"/>
          </p:cNvCxnSpPr>
          <p:nvPr/>
        </p:nvCxnSpPr>
        <p:spPr bwMode="auto">
          <a:xfrm>
            <a:off x="457200" y="14311313"/>
            <a:ext cx="271621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75" name="Text Box 8"/>
          <p:cNvSpPr txBox="1">
            <a:spLocks noChangeArrowheads="1"/>
          </p:cNvSpPr>
          <p:nvPr/>
        </p:nvSpPr>
        <p:spPr bwMode="auto">
          <a:xfrm>
            <a:off x="2159000" y="13920788"/>
            <a:ext cx="8616950" cy="6794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de-DE" altLang="de-DE" sz="3800" b="1" spc="2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</a:t>
            </a:r>
            <a:r>
              <a:rPr lang="de-DE" altLang="de-DE" sz="2800" spc="2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EDIMENT AND </a:t>
            </a:r>
            <a:r>
              <a:rPr lang="de-DE" altLang="de-DE" sz="3800" b="1" spc="2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</a:t>
            </a:r>
            <a:r>
              <a:rPr lang="de-DE" altLang="de-DE" sz="2800" spc="2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OREWATER </a:t>
            </a:r>
            <a:r>
              <a:rPr lang="de-DE" altLang="de-DE" sz="3800" b="1" spc="2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T</a:t>
            </a:r>
            <a:r>
              <a:rPr lang="de-DE" altLang="de-DE" sz="2800" spc="200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RANSPORT</a:t>
            </a:r>
            <a:endParaRPr lang="de-DE" altLang="de-DE" sz="2800" spc="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108" name="Straight Connector 39"/>
          <p:cNvCxnSpPr>
            <a:cxnSpLocks noChangeShapeType="1"/>
          </p:cNvCxnSpPr>
          <p:nvPr/>
        </p:nvCxnSpPr>
        <p:spPr bwMode="auto">
          <a:xfrm>
            <a:off x="457200" y="25288875"/>
            <a:ext cx="271621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77" name="Text Box 8"/>
          <p:cNvSpPr txBox="1">
            <a:spLocks noChangeArrowheads="1"/>
          </p:cNvSpPr>
          <p:nvPr/>
        </p:nvSpPr>
        <p:spPr bwMode="auto">
          <a:xfrm>
            <a:off x="2217738" y="24909463"/>
            <a:ext cx="8145462" cy="6794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de-DE" altLang="de-DE" sz="3800" b="1" spc="200" dirty="0">
                <a:solidFill>
                  <a:srgbClr val="000000"/>
                </a:solidFill>
                <a:latin typeface="+mj-lt"/>
              </a:rPr>
              <a:t>  O</a:t>
            </a:r>
            <a:r>
              <a:rPr lang="de-DE" altLang="de-DE" sz="3800" b="1" spc="200" baseline="-25000" dirty="0">
                <a:solidFill>
                  <a:srgbClr val="000000"/>
                </a:solidFill>
                <a:latin typeface="+mj-lt"/>
              </a:rPr>
              <a:t>2</a:t>
            </a:r>
            <a:r>
              <a:rPr lang="de-DE" altLang="de-DE" sz="3800" b="1" spc="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altLang="de-DE" sz="2800" spc="200" dirty="0" smtClean="0">
                <a:solidFill>
                  <a:srgbClr val="000000"/>
                </a:solidFill>
                <a:latin typeface="+mj-lt"/>
              </a:rPr>
              <a:t>AND</a:t>
            </a:r>
            <a:r>
              <a:rPr lang="de-DE" altLang="de-DE" sz="3800" b="1" spc="2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de-DE" altLang="de-DE" sz="3800" b="1" spc="200" dirty="0">
                <a:solidFill>
                  <a:srgbClr val="000000"/>
                </a:solidFill>
                <a:latin typeface="+mj-lt"/>
              </a:rPr>
              <a:t>NO</a:t>
            </a:r>
            <a:r>
              <a:rPr lang="de-DE" altLang="de-DE" sz="3800" b="1" spc="200" baseline="-25000" dirty="0">
                <a:solidFill>
                  <a:srgbClr val="000000"/>
                </a:solidFill>
                <a:latin typeface="+mj-lt"/>
              </a:rPr>
              <a:t>3</a:t>
            </a:r>
            <a:r>
              <a:rPr lang="de-DE" altLang="de-DE" sz="3800" b="1" spc="200" baseline="30000" dirty="0">
                <a:solidFill>
                  <a:srgbClr val="000000"/>
                </a:solidFill>
                <a:latin typeface="+mj-lt"/>
              </a:rPr>
              <a:t>-</a:t>
            </a:r>
            <a:r>
              <a:rPr lang="de-DE" altLang="de-DE" sz="3800" b="1" spc="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DE" altLang="de-DE" sz="3800" b="1" spc="200" dirty="0" smtClean="0">
                <a:solidFill>
                  <a:srgbClr val="000000"/>
                </a:solidFill>
                <a:latin typeface="+mj-lt"/>
              </a:rPr>
              <a:t>C</a:t>
            </a:r>
            <a:r>
              <a:rPr lang="de-DE" altLang="de-DE" sz="2800" spc="200" dirty="0" smtClean="0">
                <a:solidFill>
                  <a:srgbClr val="000000"/>
                </a:solidFill>
                <a:latin typeface="+mj-lt"/>
              </a:rPr>
              <a:t>ONSUMPTION</a:t>
            </a:r>
            <a:r>
              <a:rPr lang="de-DE" altLang="de-DE" sz="3800" b="1" spc="200" dirty="0" smtClean="0">
                <a:solidFill>
                  <a:srgbClr val="000000"/>
                </a:solidFill>
                <a:latin typeface="+mj-lt"/>
              </a:rPr>
              <a:t> R</a:t>
            </a:r>
            <a:r>
              <a:rPr lang="de-DE" altLang="de-DE" sz="2800" spc="200" dirty="0" smtClean="0">
                <a:solidFill>
                  <a:srgbClr val="000000"/>
                </a:solidFill>
                <a:latin typeface="+mj-lt"/>
              </a:rPr>
              <a:t>ATES</a:t>
            </a:r>
            <a:endParaRPr lang="de-DE" altLang="de-DE" sz="2800" spc="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110" name="Text Box 4"/>
          <p:cNvSpPr txBox="1">
            <a:spLocks noChangeArrowheads="1"/>
          </p:cNvSpPr>
          <p:nvPr/>
        </p:nvSpPr>
        <p:spPr bwMode="auto">
          <a:xfrm>
            <a:off x="6959600" y="14900275"/>
            <a:ext cx="6026150" cy="393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0" tIns="41760" rIns="360000" bIns="41760">
            <a:spAutoFit/>
          </a:bodyPr>
          <a:lstStyle/>
          <a:p>
            <a:pPr algn="just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3200" b="1" dirty="0">
                <a:solidFill>
                  <a:srgbClr val="000000"/>
                </a:solidFill>
              </a:rPr>
              <a:t>M</a:t>
            </a:r>
            <a:r>
              <a:rPr lang="en-US" altLang="de-DE" sz="2600" dirty="0">
                <a:solidFill>
                  <a:srgbClr val="000000"/>
                </a:solidFill>
              </a:rPr>
              <a:t>ODELING</a:t>
            </a:r>
          </a:p>
          <a:p>
            <a:pPr algn="just">
              <a:lnSpc>
                <a:spcPct val="12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altLang="de-DE" sz="2600" dirty="0">
                <a:solidFill>
                  <a:srgbClr val="000000"/>
                </a:solidFill>
              </a:rPr>
              <a:t>The seabed topography is seldom in steady state. The implementation of ripple migration into </a:t>
            </a:r>
            <a:r>
              <a:rPr lang="en-US" altLang="de-DE" sz="2600" dirty="0" err="1" smtClean="0">
                <a:solidFill>
                  <a:srgbClr val="000000"/>
                </a:solidFill>
              </a:rPr>
              <a:t>multiphysical</a:t>
            </a:r>
            <a:r>
              <a:rPr lang="en-US" altLang="de-DE" sz="2600" dirty="0" smtClean="0">
                <a:solidFill>
                  <a:srgbClr val="000000"/>
                </a:solidFill>
              </a:rPr>
              <a:t> </a:t>
            </a:r>
            <a:r>
              <a:rPr lang="en-US" altLang="de-DE" sz="2600" dirty="0">
                <a:solidFill>
                  <a:srgbClr val="000000"/>
                </a:solidFill>
              </a:rPr>
              <a:t>models of porewater flow and reaction rates </a:t>
            </a:r>
            <a:r>
              <a:rPr lang="en-US" altLang="de-DE" sz="2600" dirty="0" smtClean="0">
                <a:solidFill>
                  <a:srgbClr val="000000"/>
                </a:solidFill>
              </a:rPr>
              <a:t>cause a significant change in O</a:t>
            </a:r>
            <a:r>
              <a:rPr lang="en-US" altLang="de-DE" sz="26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de-DE" sz="2600" dirty="0" smtClean="0">
                <a:solidFill>
                  <a:srgbClr val="000000"/>
                </a:solidFill>
              </a:rPr>
              <a:t> distribution compared to fixed topography models (Fig</a:t>
            </a:r>
            <a:r>
              <a:rPr lang="en-US" altLang="de-DE" sz="2600" dirty="0">
                <a:solidFill>
                  <a:srgbClr val="000000"/>
                </a:solidFill>
              </a:rPr>
              <a:t>. 3). </a:t>
            </a:r>
            <a:endParaRPr lang="en-GB" altLang="de-DE" sz="2600" dirty="0">
              <a:solidFill>
                <a:srgbClr val="000000"/>
              </a:solidFill>
            </a:endParaRPr>
          </a:p>
        </p:txBody>
      </p:sp>
      <p:sp>
        <p:nvSpPr>
          <p:cNvPr id="4111" name="Text Box 4"/>
          <p:cNvSpPr txBox="1">
            <a:spLocks noChangeArrowheads="1"/>
          </p:cNvSpPr>
          <p:nvPr/>
        </p:nvSpPr>
        <p:spPr bwMode="auto">
          <a:xfrm>
            <a:off x="11999913" y="30186313"/>
            <a:ext cx="73215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0" tIns="41760" rIns="360000" bIns="41760">
            <a:spAutoFit/>
          </a:bodyPr>
          <a:lstStyle/>
          <a:p>
            <a:pPr>
              <a:spcBef>
                <a:spcPts val="60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GB" altLang="de-DE" sz="2000">
                <a:solidFill>
                  <a:srgbClr val="000000"/>
                </a:solidFill>
              </a:rPr>
              <a:t>Fig. 5:  The </a:t>
            </a:r>
            <a:r>
              <a:rPr lang="de-DE" altLang="de-DE" sz="2000">
                <a:solidFill>
                  <a:srgbClr val="000000"/>
                </a:solidFill>
              </a:rPr>
              <a:t>dynamics of N</a:t>
            </a:r>
            <a:r>
              <a:rPr lang="de-DE" altLang="de-DE" sz="2000" baseline="-25000">
                <a:solidFill>
                  <a:srgbClr val="000000"/>
                </a:solidFill>
              </a:rPr>
              <a:t>2</a:t>
            </a:r>
            <a:r>
              <a:rPr lang="de-DE" altLang="de-DE" sz="2000">
                <a:solidFill>
                  <a:srgbClr val="000000"/>
                </a:solidFill>
              </a:rPr>
              <a:t>O and N</a:t>
            </a:r>
            <a:r>
              <a:rPr lang="de-DE" altLang="de-DE" sz="2000" baseline="-25000">
                <a:solidFill>
                  <a:srgbClr val="000000"/>
                </a:solidFill>
              </a:rPr>
              <a:t>2</a:t>
            </a:r>
            <a:r>
              <a:rPr lang="de-DE" altLang="de-DE" sz="2000">
                <a:solidFill>
                  <a:srgbClr val="000000"/>
                </a:solidFill>
              </a:rPr>
              <a:t> production over time as oxygen is consumed in a percolated sediment core</a:t>
            </a:r>
            <a:endParaRPr lang="en-GB" altLang="de-DE" sz="2000">
              <a:solidFill>
                <a:srgbClr val="000000"/>
              </a:solidFill>
            </a:endParaRPr>
          </a:p>
        </p:txBody>
      </p:sp>
      <p:sp>
        <p:nvSpPr>
          <p:cNvPr id="4112" name="Text Box 4"/>
          <p:cNvSpPr txBox="1">
            <a:spLocks noChangeArrowheads="1"/>
          </p:cNvSpPr>
          <p:nvPr/>
        </p:nvSpPr>
        <p:spPr bwMode="auto">
          <a:xfrm>
            <a:off x="20426363" y="30186313"/>
            <a:ext cx="6871008" cy="100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0" tIns="41760" rIns="360000" bIns="41760">
            <a:spAutoFit/>
          </a:bodyPr>
          <a:lstStyle/>
          <a:p>
            <a:pPr algn="just">
              <a:spcBef>
                <a:spcPts val="60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GB" altLang="de-DE" sz="2000" dirty="0">
                <a:solidFill>
                  <a:srgbClr val="000000"/>
                </a:solidFill>
              </a:rPr>
              <a:t>Fig. 6: </a:t>
            </a:r>
            <a:r>
              <a:rPr lang="en-GB" altLang="de-DE" sz="2000" dirty="0">
                <a:solidFill>
                  <a:schemeClr val="tx1"/>
                </a:solidFill>
              </a:rPr>
              <a:t>Oxygen consumption and denitrification rates measured over different </a:t>
            </a:r>
            <a:r>
              <a:rPr lang="en-GB" altLang="de-DE" sz="2000" dirty="0" smtClean="0">
                <a:solidFill>
                  <a:schemeClr val="tx1"/>
                </a:solidFill>
              </a:rPr>
              <a:t>seasons (</a:t>
            </a:r>
            <a:r>
              <a:rPr lang="en-GB" altLang="de-DE" sz="2000" dirty="0" err="1" smtClean="0">
                <a:solidFill>
                  <a:schemeClr val="tx1"/>
                </a:solidFill>
              </a:rPr>
              <a:t>Wadden</a:t>
            </a:r>
            <a:r>
              <a:rPr lang="en-GB" altLang="de-DE" sz="2000" dirty="0" smtClean="0">
                <a:solidFill>
                  <a:schemeClr val="tx1"/>
                </a:solidFill>
              </a:rPr>
              <a:t> Sea)  </a:t>
            </a:r>
            <a:r>
              <a:rPr lang="en-GB" altLang="de-DE" sz="2000" dirty="0">
                <a:solidFill>
                  <a:schemeClr val="tx1"/>
                </a:solidFill>
              </a:rPr>
              <a:t>and for different </a:t>
            </a:r>
            <a:r>
              <a:rPr lang="en-GB" altLang="de-DE" sz="2000" dirty="0" err="1" smtClean="0">
                <a:solidFill>
                  <a:schemeClr val="tx1"/>
                </a:solidFill>
              </a:rPr>
              <a:t>permeabilities</a:t>
            </a:r>
            <a:r>
              <a:rPr lang="en-GB" altLang="de-DE" sz="2000" dirty="0" smtClean="0">
                <a:solidFill>
                  <a:schemeClr val="tx1"/>
                </a:solidFill>
              </a:rPr>
              <a:t> (North Sea). </a:t>
            </a:r>
            <a:endParaRPr lang="en-GB" altLang="de-DE" sz="2000" dirty="0">
              <a:solidFill>
                <a:schemeClr val="tx1"/>
              </a:solidFill>
            </a:endParaRPr>
          </a:p>
        </p:txBody>
      </p:sp>
      <p:pic>
        <p:nvPicPr>
          <p:cNvPr id="4115" name="Picture 56" descr="\\tux\transfer\Soeren\worldmapWhiteFinal.png"/>
          <p:cNvPicPr>
            <a:picLocks noChangeAspect="1" noChangeArrowheads="1"/>
          </p:cNvPicPr>
          <p:nvPr/>
        </p:nvPicPr>
        <p:blipFill>
          <a:blip r:embed="rId4"/>
          <a:srcRect l="24678" t="894" r="13884" b="4369"/>
          <a:stretch>
            <a:fillRect/>
          </a:stretch>
        </p:blipFill>
        <p:spPr bwMode="auto">
          <a:xfrm>
            <a:off x="209550" y="7994650"/>
            <a:ext cx="8199438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" name="Rounded Rectangle 20"/>
          <p:cNvSpPr>
            <a:spLocks noChangeArrowheads="1"/>
          </p:cNvSpPr>
          <p:nvPr/>
        </p:nvSpPr>
        <p:spPr bwMode="auto">
          <a:xfrm>
            <a:off x="8537575" y="10866438"/>
            <a:ext cx="11226800" cy="2881312"/>
          </a:xfrm>
          <a:prstGeom prst="roundRect">
            <a:avLst>
              <a:gd name="adj" fmla="val 16667"/>
            </a:avLst>
          </a:prstGeom>
          <a:solidFill>
            <a:srgbClr val="CCECFF">
              <a:alpha val="86665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200000"/>
              </a:lnSpc>
              <a:spcBef>
                <a:spcPts val="600"/>
              </a:spcBef>
              <a:buSzPct val="100000"/>
              <a:buFont typeface="Times New Roman" pitchFamily="18" charset="0"/>
              <a:buNone/>
            </a:pPr>
            <a:endParaRPr lang="en-GB" altLang="de-DE" sz="3200">
              <a:solidFill>
                <a:srgbClr val="000000"/>
              </a:solidFill>
            </a:endParaRPr>
          </a:p>
        </p:txBody>
      </p:sp>
      <p:sp>
        <p:nvSpPr>
          <p:cNvPr id="3087" name="Text Box 4"/>
          <p:cNvSpPr txBox="1">
            <a:spLocks noChangeArrowheads="1"/>
          </p:cNvSpPr>
          <p:nvPr/>
        </p:nvSpPr>
        <p:spPr bwMode="auto">
          <a:xfrm>
            <a:off x="8328025" y="7288213"/>
            <a:ext cx="12422188" cy="3627437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  <a:extLst/>
        </p:spPr>
        <p:txBody>
          <a:bodyPr lIns="360000" tIns="41760" rIns="360000" bIns="4176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  <a:buSzPct val="100000"/>
              <a:defRPr/>
            </a:pPr>
            <a:r>
              <a:rPr lang="en-US" altLang="de-DE" sz="3800" b="1" spc="200" dirty="0" smtClean="0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de-DE" sz="2800" spc="200" dirty="0" smtClean="0">
                <a:solidFill>
                  <a:srgbClr val="000000"/>
                </a:solidFill>
                <a:latin typeface="+mj-lt"/>
              </a:rPr>
              <a:t>NTRODUCTION</a:t>
            </a:r>
            <a:endParaRPr lang="en-US" altLang="de-DE" sz="2800" spc="200" dirty="0">
              <a:solidFill>
                <a:srgbClr val="000000"/>
              </a:solidFill>
              <a:latin typeface="+mj-lt"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Up to 70% of the continental shelves are covered by sandy, permeable sediments (Fig. 1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). In </a:t>
            </a:r>
            <a:r>
              <a:rPr lang="en-GB" altLang="de-DE" sz="2600" dirty="0" err="1">
                <a:solidFill>
                  <a:srgbClr val="000000"/>
                </a:solidFill>
                <a:latin typeface="+mn-lt"/>
              </a:rPr>
              <a:t>eutrophied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 coastal waters, 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the sandy sea bed provides an effective 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filter 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system 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removing significant amounts of 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anthropogenic nitrogen input. Current research investigates the dynamic 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advection 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of porewater in sands (Fig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2) and its impact on benthic 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O</a:t>
            </a:r>
            <a:r>
              <a:rPr lang="en-GB" altLang="de-DE" sz="2600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GB" altLang="de-DE" sz="2600" dirty="0">
                <a:solidFill>
                  <a:srgbClr val="000000"/>
                </a:solidFill>
                <a:latin typeface="+mn-lt"/>
              </a:rPr>
              <a:t> uptake and </a:t>
            </a:r>
            <a:r>
              <a:rPr lang="en-GB" altLang="de-DE" sz="2600" dirty="0" smtClean="0">
                <a:solidFill>
                  <a:srgbClr val="000000"/>
                </a:solidFill>
                <a:latin typeface="+mn-lt"/>
              </a:rPr>
              <a:t>N-turnover with specific focus on:</a:t>
            </a:r>
          </a:p>
        </p:txBody>
      </p:sp>
      <p:grpSp>
        <p:nvGrpSpPr>
          <p:cNvPr id="4118" name="Group 80"/>
          <p:cNvGrpSpPr>
            <a:grpSpLocks/>
          </p:cNvGrpSpPr>
          <p:nvPr/>
        </p:nvGrpSpPr>
        <p:grpSpPr bwMode="auto">
          <a:xfrm>
            <a:off x="457200" y="15044738"/>
            <a:ext cx="6162675" cy="4327525"/>
            <a:chOff x="612862" y="990600"/>
            <a:chExt cx="7845338" cy="5181600"/>
          </a:xfrm>
        </p:grpSpPr>
        <p:grpSp>
          <p:nvGrpSpPr>
            <p:cNvPr id="4170" name="Group 81"/>
            <p:cNvGrpSpPr>
              <a:grpSpLocks/>
            </p:cNvGrpSpPr>
            <p:nvPr/>
          </p:nvGrpSpPr>
          <p:grpSpPr bwMode="auto">
            <a:xfrm>
              <a:off x="612862" y="990600"/>
              <a:ext cx="7845338" cy="5181600"/>
              <a:chOff x="365241" y="14944445"/>
              <a:chExt cx="6081595" cy="3898255"/>
            </a:xfrm>
          </p:grpSpPr>
          <p:grpSp>
            <p:nvGrpSpPr>
              <p:cNvPr id="4176" name="Group 9"/>
              <p:cNvGrpSpPr>
                <a:grpSpLocks/>
              </p:cNvGrpSpPr>
              <p:nvPr/>
            </p:nvGrpSpPr>
            <p:grpSpPr bwMode="auto">
              <a:xfrm>
                <a:off x="365241" y="14944445"/>
                <a:ext cx="6081595" cy="3898255"/>
                <a:chOff x="394610" y="14386248"/>
                <a:chExt cx="6019801" cy="3629025"/>
              </a:xfrm>
            </p:grpSpPr>
            <p:pic>
              <p:nvPicPr>
                <p:cNvPr id="4178" name="Picture 41" descr="\\tux\biogeo\permeableSediments\FB_poster\modelFinal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6743" r="4472"/>
                <a:stretch>
                  <a:fillRect/>
                </a:stretch>
              </p:blipFill>
              <p:spPr bwMode="auto">
                <a:xfrm>
                  <a:off x="394610" y="14386248"/>
                  <a:ext cx="6019801" cy="36290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1" name="Freeform 90"/>
                <p:cNvSpPr/>
                <p:nvPr/>
              </p:nvSpPr>
              <p:spPr bwMode="auto">
                <a:xfrm rot="1112895">
                  <a:off x="4524113" y="15290176"/>
                  <a:ext cx="676103" cy="959842"/>
                </a:xfrm>
                <a:custGeom>
                  <a:avLst/>
                  <a:gdLst>
                    <a:gd name="connsiteX0" fmla="*/ 0 w 1467082"/>
                    <a:gd name="connsiteY0" fmla="*/ 0 h 1295400"/>
                    <a:gd name="connsiteX1" fmla="*/ 1104900 w 1467082"/>
                    <a:gd name="connsiteY1" fmla="*/ 247650 h 1295400"/>
                    <a:gd name="connsiteX2" fmla="*/ 1466850 w 1467082"/>
                    <a:gd name="connsiteY2" fmla="*/ 819150 h 1295400"/>
                    <a:gd name="connsiteX3" fmla="*/ 1066800 w 1467082"/>
                    <a:gd name="connsiteY3" fmla="*/ 1295400 h 1295400"/>
                    <a:gd name="connsiteX4" fmla="*/ 1066800 w 1467082"/>
                    <a:gd name="connsiteY4" fmla="*/ 1295400 h 1295400"/>
                    <a:gd name="connsiteX5" fmla="*/ 1066800 w 1467082"/>
                    <a:gd name="connsiteY5" fmla="*/ 1295400 h 1295400"/>
                    <a:gd name="connsiteX6" fmla="*/ 1066800 w 1467082"/>
                    <a:gd name="connsiteY6" fmla="*/ 1295400 h 1295400"/>
                    <a:gd name="connsiteX0" fmla="*/ 0 w 1467697"/>
                    <a:gd name="connsiteY0" fmla="*/ 0 h 1295400"/>
                    <a:gd name="connsiteX1" fmla="*/ 933450 w 1467697"/>
                    <a:gd name="connsiteY1" fmla="*/ 161519 h 1295400"/>
                    <a:gd name="connsiteX2" fmla="*/ 1466850 w 1467697"/>
                    <a:gd name="connsiteY2" fmla="*/ 819150 h 1295400"/>
                    <a:gd name="connsiteX3" fmla="*/ 1066800 w 1467697"/>
                    <a:gd name="connsiteY3" fmla="*/ 1295400 h 1295400"/>
                    <a:gd name="connsiteX4" fmla="*/ 1066800 w 1467697"/>
                    <a:gd name="connsiteY4" fmla="*/ 1295400 h 1295400"/>
                    <a:gd name="connsiteX5" fmla="*/ 1066800 w 1467697"/>
                    <a:gd name="connsiteY5" fmla="*/ 1295400 h 1295400"/>
                    <a:gd name="connsiteX6" fmla="*/ 1066800 w 1467697"/>
                    <a:gd name="connsiteY6" fmla="*/ 1295400 h 1295400"/>
                    <a:gd name="connsiteX0" fmla="*/ 0 w 1466902"/>
                    <a:gd name="connsiteY0" fmla="*/ 0 h 1295400"/>
                    <a:gd name="connsiteX1" fmla="*/ 1085850 w 1466902"/>
                    <a:gd name="connsiteY1" fmla="*/ 161519 h 1295400"/>
                    <a:gd name="connsiteX2" fmla="*/ 1466850 w 1466902"/>
                    <a:gd name="connsiteY2" fmla="*/ 819150 h 1295400"/>
                    <a:gd name="connsiteX3" fmla="*/ 1066800 w 1466902"/>
                    <a:gd name="connsiteY3" fmla="*/ 1295400 h 1295400"/>
                    <a:gd name="connsiteX4" fmla="*/ 1066800 w 1466902"/>
                    <a:gd name="connsiteY4" fmla="*/ 1295400 h 1295400"/>
                    <a:gd name="connsiteX5" fmla="*/ 1066800 w 1466902"/>
                    <a:gd name="connsiteY5" fmla="*/ 1295400 h 1295400"/>
                    <a:gd name="connsiteX6" fmla="*/ 1066800 w 1466902"/>
                    <a:gd name="connsiteY6" fmla="*/ 1295400 h 1295400"/>
                    <a:gd name="connsiteX0" fmla="*/ 0 w 1477827"/>
                    <a:gd name="connsiteY0" fmla="*/ 0 h 1295400"/>
                    <a:gd name="connsiteX1" fmla="*/ 1085850 w 1477827"/>
                    <a:gd name="connsiteY1" fmla="*/ 161519 h 1295400"/>
                    <a:gd name="connsiteX2" fmla="*/ 1466850 w 1477827"/>
                    <a:gd name="connsiteY2" fmla="*/ 819150 h 1295400"/>
                    <a:gd name="connsiteX3" fmla="*/ 1066800 w 1477827"/>
                    <a:gd name="connsiteY3" fmla="*/ 1295400 h 1295400"/>
                    <a:gd name="connsiteX4" fmla="*/ 1066800 w 1477827"/>
                    <a:gd name="connsiteY4" fmla="*/ 1295400 h 1295400"/>
                    <a:gd name="connsiteX5" fmla="*/ 1066800 w 1477827"/>
                    <a:gd name="connsiteY5" fmla="*/ 1295400 h 1295400"/>
                    <a:gd name="connsiteX6" fmla="*/ 1066800 w 1477827"/>
                    <a:gd name="connsiteY6" fmla="*/ 1295400 h 1295400"/>
                    <a:gd name="connsiteX0" fmla="*/ 0 w 1489817"/>
                    <a:gd name="connsiteY0" fmla="*/ 0 h 1295400"/>
                    <a:gd name="connsiteX1" fmla="*/ 1085850 w 1489817"/>
                    <a:gd name="connsiteY1" fmla="*/ 161519 h 1295400"/>
                    <a:gd name="connsiteX2" fmla="*/ 1466850 w 1489817"/>
                    <a:gd name="connsiteY2" fmla="*/ 819150 h 1295400"/>
                    <a:gd name="connsiteX3" fmla="*/ 1066800 w 1489817"/>
                    <a:gd name="connsiteY3" fmla="*/ 1295400 h 1295400"/>
                    <a:gd name="connsiteX4" fmla="*/ 1066800 w 1489817"/>
                    <a:gd name="connsiteY4" fmla="*/ 1295400 h 1295400"/>
                    <a:gd name="connsiteX5" fmla="*/ 1066800 w 1489817"/>
                    <a:gd name="connsiteY5" fmla="*/ 1295400 h 1295400"/>
                    <a:gd name="connsiteX6" fmla="*/ 1066800 w 1489817"/>
                    <a:gd name="connsiteY6" fmla="*/ 1295400 h 1295400"/>
                    <a:gd name="connsiteX0" fmla="*/ 0 w 1513808"/>
                    <a:gd name="connsiteY0" fmla="*/ 0 h 1295400"/>
                    <a:gd name="connsiteX1" fmla="*/ 1085850 w 1513808"/>
                    <a:gd name="connsiteY1" fmla="*/ 161519 h 1295400"/>
                    <a:gd name="connsiteX2" fmla="*/ 1466850 w 1513808"/>
                    <a:gd name="connsiteY2" fmla="*/ 819150 h 1295400"/>
                    <a:gd name="connsiteX3" fmla="*/ 1066800 w 1513808"/>
                    <a:gd name="connsiteY3" fmla="*/ 1295400 h 1295400"/>
                    <a:gd name="connsiteX4" fmla="*/ 1066800 w 1513808"/>
                    <a:gd name="connsiteY4" fmla="*/ 1295400 h 1295400"/>
                    <a:gd name="connsiteX5" fmla="*/ 1066800 w 1513808"/>
                    <a:gd name="connsiteY5" fmla="*/ 1295400 h 1295400"/>
                    <a:gd name="connsiteX6" fmla="*/ 1066800 w 1513808"/>
                    <a:gd name="connsiteY6" fmla="*/ 1295400 h 1295400"/>
                    <a:gd name="connsiteX0" fmla="*/ 0 w 1495807"/>
                    <a:gd name="connsiteY0" fmla="*/ 0 h 1295400"/>
                    <a:gd name="connsiteX1" fmla="*/ 1085850 w 1495807"/>
                    <a:gd name="connsiteY1" fmla="*/ 161519 h 1295400"/>
                    <a:gd name="connsiteX2" fmla="*/ 1466850 w 1495807"/>
                    <a:gd name="connsiteY2" fmla="*/ 819150 h 1295400"/>
                    <a:gd name="connsiteX3" fmla="*/ 1066800 w 1495807"/>
                    <a:gd name="connsiteY3" fmla="*/ 1295400 h 1295400"/>
                    <a:gd name="connsiteX4" fmla="*/ 1066800 w 1495807"/>
                    <a:gd name="connsiteY4" fmla="*/ 1295400 h 1295400"/>
                    <a:gd name="connsiteX5" fmla="*/ 1066800 w 1495807"/>
                    <a:gd name="connsiteY5" fmla="*/ 1295400 h 1295400"/>
                    <a:gd name="connsiteX6" fmla="*/ 1066800 w 1495807"/>
                    <a:gd name="connsiteY6" fmla="*/ 1295400 h 1295400"/>
                    <a:gd name="connsiteX0" fmla="*/ 0 w 1486588"/>
                    <a:gd name="connsiteY0" fmla="*/ 0 h 1295400"/>
                    <a:gd name="connsiteX1" fmla="*/ 1085850 w 1486588"/>
                    <a:gd name="connsiteY1" fmla="*/ 161519 h 1295400"/>
                    <a:gd name="connsiteX2" fmla="*/ 1466850 w 1486588"/>
                    <a:gd name="connsiteY2" fmla="*/ 819150 h 1295400"/>
                    <a:gd name="connsiteX3" fmla="*/ 1066800 w 1486588"/>
                    <a:gd name="connsiteY3" fmla="*/ 1295400 h 1295400"/>
                    <a:gd name="connsiteX4" fmla="*/ 1066800 w 1486588"/>
                    <a:gd name="connsiteY4" fmla="*/ 1295400 h 1295400"/>
                    <a:gd name="connsiteX5" fmla="*/ 1066800 w 1486588"/>
                    <a:gd name="connsiteY5" fmla="*/ 1295400 h 1295400"/>
                    <a:gd name="connsiteX6" fmla="*/ 1066800 w 1486588"/>
                    <a:gd name="connsiteY6" fmla="*/ 1295400 h 1295400"/>
                    <a:gd name="connsiteX0" fmla="*/ 0 w 1486588"/>
                    <a:gd name="connsiteY0" fmla="*/ 0 h 1295400"/>
                    <a:gd name="connsiteX1" fmla="*/ 1085850 w 1486588"/>
                    <a:gd name="connsiteY1" fmla="*/ 161519 h 1295400"/>
                    <a:gd name="connsiteX2" fmla="*/ 1466850 w 1486588"/>
                    <a:gd name="connsiteY2" fmla="*/ 819150 h 1295400"/>
                    <a:gd name="connsiteX3" fmla="*/ 1066800 w 1486588"/>
                    <a:gd name="connsiteY3" fmla="*/ 1295400 h 1295400"/>
                    <a:gd name="connsiteX4" fmla="*/ 1066800 w 1486588"/>
                    <a:gd name="connsiteY4" fmla="*/ 1295400 h 1295400"/>
                    <a:gd name="connsiteX5" fmla="*/ 1066800 w 1486588"/>
                    <a:gd name="connsiteY5" fmla="*/ 1295400 h 1295400"/>
                    <a:gd name="connsiteX6" fmla="*/ 1066800 w 1486588"/>
                    <a:gd name="connsiteY6" fmla="*/ 1295400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86588" h="1295400">
                      <a:moveTo>
                        <a:pt x="0" y="0"/>
                      </a:moveTo>
                      <a:cubicBezTo>
                        <a:pt x="639762" y="12497"/>
                        <a:pt x="898525" y="46527"/>
                        <a:pt x="1085850" y="161519"/>
                      </a:cubicBezTo>
                      <a:cubicBezTo>
                        <a:pt x="1273175" y="276511"/>
                        <a:pt x="1565275" y="436375"/>
                        <a:pt x="1466850" y="819150"/>
                      </a:cubicBezTo>
                      <a:cubicBezTo>
                        <a:pt x="1368425" y="1201925"/>
                        <a:pt x="1066800" y="1295400"/>
                        <a:pt x="1066800" y="1295400"/>
                      </a:cubicBezTo>
                      <a:lnTo>
                        <a:pt x="1066800" y="1295400"/>
                      </a:lnTo>
                      <a:lnTo>
                        <a:pt x="1066800" y="1295400"/>
                      </a:lnTo>
                      <a:lnTo>
                        <a:pt x="1066800" y="1295400"/>
                      </a:lnTo>
                    </a:path>
                  </a:pathLst>
                </a:cu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/>
              </p:spPr>
              <p:txBody>
                <a:bodyPr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DE" kern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92" name="Freeform 91"/>
                <p:cNvSpPr/>
                <p:nvPr/>
              </p:nvSpPr>
              <p:spPr bwMode="auto">
                <a:xfrm rot="5017357">
                  <a:off x="3412687" y="16507348"/>
                  <a:ext cx="729533" cy="1207992"/>
                </a:xfrm>
                <a:custGeom>
                  <a:avLst/>
                  <a:gdLst>
                    <a:gd name="connsiteX0" fmla="*/ 0 w 1467082"/>
                    <a:gd name="connsiteY0" fmla="*/ 0 h 1295400"/>
                    <a:gd name="connsiteX1" fmla="*/ 1104900 w 1467082"/>
                    <a:gd name="connsiteY1" fmla="*/ 247650 h 1295400"/>
                    <a:gd name="connsiteX2" fmla="*/ 1466850 w 1467082"/>
                    <a:gd name="connsiteY2" fmla="*/ 819150 h 1295400"/>
                    <a:gd name="connsiteX3" fmla="*/ 1066800 w 1467082"/>
                    <a:gd name="connsiteY3" fmla="*/ 1295400 h 1295400"/>
                    <a:gd name="connsiteX4" fmla="*/ 1066800 w 1467082"/>
                    <a:gd name="connsiteY4" fmla="*/ 1295400 h 1295400"/>
                    <a:gd name="connsiteX5" fmla="*/ 1066800 w 1467082"/>
                    <a:gd name="connsiteY5" fmla="*/ 1295400 h 1295400"/>
                    <a:gd name="connsiteX6" fmla="*/ 1066800 w 1467082"/>
                    <a:gd name="connsiteY6" fmla="*/ 1295400 h 1295400"/>
                    <a:gd name="connsiteX0" fmla="*/ 0 w 1467697"/>
                    <a:gd name="connsiteY0" fmla="*/ 0 h 1295400"/>
                    <a:gd name="connsiteX1" fmla="*/ 933450 w 1467697"/>
                    <a:gd name="connsiteY1" fmla="*/ 161519 h 1295400"/>
                    <a:gd name="connsiteX2" fmla="*/ 1466850 w 1467697"/>
                    <a:gd name="connsiteY2" fmla="*/ 819150 h 1295400"/>
                    <a:gd name="connsiteX3" fmla="*/ 1066800 w 1467697"/>
                    <a:gd name="connsiteY3" fmla="*/ 1295400 h 1295400"/>
                    <a:gd name="connsiteX4" fmla="*/ 1066800 w 1467697"/>
                    <a:gd name="connsiteY4" fmla="*/ 1295400 h 1295400"/>
                    <a:gd name="connsiteX5" fmla="*/ 1066800 w 1467697"/>
                    <a:gd name="connsiteY5" fmla="*/ 1295400 h 1295400"/>
                    <a:gd name="connsiteX6" fmla="*/ 1066800 w 1467697"/>
                    <a:gd name="connsiteY6" fmla="*/ 1295400 h 1295400"/>
                    <a:gd name="connsiteX0" fmla="*/ 0 w 1466902"/>
                    <a:gd name="connsiteY0" fmla="*/ 0 h 1295400"/>
                    <a:gd name="connsiteX1" fmla="*/ 1085850 w 1466902"/>
                    <a:gd name="connsiteY1" fmla="*/ 161519 h 1295400"/>
                    <a:gd name="connsiteX2" fmla="*/ 1466850 w 1466902"/>
                    <a:gd name="connsiteY2" fmla="*/ 819150 h 1295400"/>
                    <a:gd name="connsiteX3" fmla="*/ 1066800 w 1466902"/>
                    <a:gd name="connsiteY3" fmla="*/ 1295400 h 1295400"/>
                    <a:gd name="connsiteX4" fmla="*/ 1066800 w 1466902"/>
                    <a:gd name="connsiteY4" fmla="*/ 1295400 h 1295400"/>
                    <a:gd name="connsiteX5" fmla="*/ 1066800 w 1466902"/>
                    <a:gd name="connsiteY5" fmla="*/ 1295400 h 1295400"/>
                    <a:gd name="connsiteX6" fmla="*/ 1066800 w 1466902"/>
                    <a:gd name="connsiteY6" fmla="*/ 1295400 h 1295400"/>
                    <a:gd name="connsiteX0" fmla="*/ 0 w 1477827"/>
                    <a:gd name="connsiteY0" fmla="*/ 0 h 1295400"/>
                    <a:gd name="connsiteX1" fmla="*/ 1085850 w 1477827"/>
                    <a:gd name="connsiteY1" fmla="*/ 161519 h 1295400"/>
                    <a:gd name="connsiteX2" fmla="*/ 1466850 w 1477827"/>
                    <a:gd name="connsiteY2" fmla="*/ 819150 h 1295400"/>
                    <a:gd name="connsiteX3" fmla="*/ 1066800 w 1477827"/>
                    <a:gd name="connsiteY3" fmla="*/ 1295400 h 1295400"/>
                    <a:gd name="connsiteX4" fmla="*/ 1066800 w 1477827"/>
                    <a:gd name="connsiteY4" fmla="*/ 1295400 h 1295400"/>
                    <a:gd name="connsiteX5" fmla="*/ 1066800 w 1477827"/>
                    <a:gd name="connsiteY5" fmla="*/ 1295400 h 1295400"/>
                    <a:gd name="connsiteX6" fmla="*/ 1066800 w 1477827"/>
                    <a:gd name="connsiteY6" fmla="*/ 1295400 h 1295400"/>
                    <a:gd name="connsiteX0" fmla="*/ 0 w 1489817"/>
                    <a:gd name="connsiteY0" fmla="*/ 0 h 1295400"/>
                    <a:gd name="connsiteX1" fmla="*/ 1085850 w 1489817"/>
                    <a:gd name="connsiteY1" fmla="*/ 161519 h 1295400"/>
                    <a:gd name="connsiteX2" fmla="*/ 1466850 w 1489817"/>
                    <a:gd name="connsiteY2" fmla="*/ 819150 h 1295400"/>
                    <a:gd name="connsiteX3" fmla="*/ 1066800 w 1489817"/>
                    <a:gd name="connsiteY3" fmla="*/ 1295400 h 1295400"/>
                    <a:gd name="connsiteX4" fmla="*/ 1066800 w 1489817"/>
                    <a:gd name="connsiteY4" fmla="*/ 1295400 h 1295400"/>
                    <a:gd name="connsiteX5" fmla="*/ 1066800 w 1489817"/>
                    <a:gd name="connsiteY5" fmla="*/ 1295400 h 1295400"/>
                    <a:gd name="connsiteX6" fmla="*/ 1066800 w 1489817"/>
                    <a:gd name="connsiteY6" fmla="*/ 1295400 h 1295400"/>
                    <a:gd name="connsiteX0" fmla="*/ 0 w 1513808"/>
                    <a:gd name="connsiteY0" fmla="*/ 0 h 1295400"/>
                    <a:gd name="connsiteX1" fmla="*/ 1085850 w 1513808"/>
                    <a:gd name="connsiteY1" fmla="*/ 161519 h 1295400"/>
                    <a:gd name="connsiteX2" fmla="*/ 1466850 w 1513808"/>
                    <a:gd name="connsiteY2" fmla="*/ 819150 h 1295400"/>
                    <a:gd name="connsiteX3" fmla="*/ 1066800 w 1513808"/>
                    <a:gd name="connsiteY3" fmla="*/ 1295400 h 1295400"/>
                    <a:gd name="connsiteX4" fmla="*/ 1066800 w 1513808"/>
                    <a:gd name="connsiteY4" fmla="*/ 1295400 h 1295400"/>
                    <a:gd name="connsiteX5" fmla="*/ 1066800 w 1513808"/>
                    <a:gd name="connsiteY5" fmla="*/ 1295400 h 1295400"/>
                    <a:gd name="connsiteX6" fmla="*/ 1066800 w 1513808"/>
                    <a:gd name="connsiteY6" fmla="*/ 1295400 h 1295400"/>
                    <a:gd name="connsiteX0" fmla="*/ 0 w 1495807"/>
                    <a:gd name="connsiteY0" fmla="*/ 0 h 1295400"/>
                    <a:gd name="connsiteX1" fmla="*/ 1085850 w 1495807"/>
                    <a:gd name="connsiteY1" fmla="*/ 161519 h 1295400"/>
                    <a:gd name="connsiteX2" fmla="*/ 1466850 w 1495807"/>
                    <a:gd name="connsiteY2" fmla="*/ 819150 h 1295400"/>
                    <a:gd name="connsiteX3" fmla="*/ 1066800 w 1495807"/>
                    <a:gd name="connsiteY3" fmla="*/ 1295400 h 1295400"/>
                    <a:gd name="connsiteX4" fmla="*/ 1066800 w 1495807"/>
                    <a:gd name="connsiteY4" fmla="*/ 1295400 h 1295400"/>
                    <a:gd name="connsiteX5" fmla="*/ 1066800 w 1495807"/>
                    <a:gd name="connsiteY5" fmla="*/ 1295400 h 1295400"/>
                    <a:gd name="connsiteX6" fmla="*/ 1066800 w 1495807"/>
                    <a:gd name="connsiteY6" fmla="*/ 1295400 h 1295400"/>
                    <a:gd name="connsiteX0" fmla="*/ 0 w 1486588"/>
                    <a:gd name="connsiteY0" fmla="*/ 0 h 1295400"/>
                    <a:gd name="connsiteX1" fmla="*/ 1085850 w 1486588"/>
                    <a:gd name="connsiteY1" fmla="*/ 161519 h 1295400"/>
                    <a:gd name="connsiteX2" fmla="*/ 1466850 w 1486588"/>
                    <a:gd name="connsiteY2" fmla="*/ 819150 h 1295400"/>
                    <a:gd name="connsiteX3" fmla="*/ 1066800 w 1486588"/>
                    <a:gd name="connsiteY3" fmla="*/ 1295400 h 1295400"/>
                    <a:gd name="connsiteX4" fmla="*/ 1066800 w 1486588"/>
                    <a:gd name="connsiteY4" fmla="*/ 1295400 h 1295400"/>
                    <a:gd name="connsiteX5" fmla="*/ 1066800 w 1486588"/>
                    <a:gd name="connsiteY5" fmla="*/ 1295400 h 1295400"/>
                    <a:gd name="connsiteX6" fmla="*/ 1066800 w 1486588"/>
                    <a:gd name="connsiteY6" fmla="*/ 1295400 h 1295400"/>
                    <a:gd name="connsiteX0" fmla="*/ 0 w 1486588"/>
                    <a:gd name="connsiteY0" fmla="*/ 0 h 1295400"/>
                    <a:gd name="connsiteX1" fmla="*/ 1085850 w 1486588"/>
                    <a:gd name="connsiteY1" fmla="*/ 161519 h 1295400"/>
                    <a:gd name="connsiteX2" fmla="*/ 1466850 w 1486588"/>
                    <a:gd name="connsiteY2" fmla="*/ 819150 h 1295400"/>
                    <a:gd name="connsiteX3" fmla="*/ 1066800 w 1486588"/>
                    <a:gd name="connsiteY3" fmla="*/ 1295400 h 1295400"/>
                    <a:gd name="connsiteX4" fmla="*/ 1066800 w 1486588"/>
                    <a:gd name="connsiteY4" fmla="*/ 1295400 h 1295400"/>
                    <a:gd name="connsiteX5" fmla="*/ 1066800 w 1486588"/>
                    <a:gd name="connsiteY5" fmla="*/ 1295400 h 1295400"/>
                    <a:gd name="connsiteX6" fmla="*/ 1066800 w 1486588"/>
                    <a:gd name="connsiteY6" fmla="*/ 1295400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86588" h="1295400">
                      <a:moveTo>
                        <a:pt x="0" y="0"/>
                      </a:moveTo>
                      <a:cubicBezTo>
                        <a:pt x="639762" y="12497"/>
                        <a:pt x="898525" y="46527"/>
                        <a:pt x="1085850" y="161519"/>
                      </a:cubicBezTo>
                      <a:cubicBezTo>
                        <a:pt x="1273175" y="276511"/>
                        <a:pt x="1565275" y="436375"/>
                        <a:pt x="1466850" y="819150"/>
                      </a:cubicBezTo>
                      <a:cubicBezTo>
                        <a:pt x="1368425" y="1201925"/>
                        <a:pt x="1066800" y="1295400"/>
                        <a:pt x="1066800" y="1295400"/>
                      </a:cubicBezTo>
                      <a:lnTo>
                        <a:pt x="1066800" y="1295400"/>
                      </a:lnTo>
                      <a:lnTo>
                        <a:pt x="1066800" y="1295400"/>
                      </a:lnTo>
                      <a:lnTo>
                        <a:pt x="1066800" y="1295400"/>
                      </a:lnTo>
                    </a:path>
                  </a:pathLst>
                </a:custGeom>
                <a:noFill/>
                <a:ln w="254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/>
              </p:spPr>
              <p:txBody>
                <a:bodyPr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DE" kern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cxnSp>
            <p:nvCxnSpPr>
              <p:cNvPr id="4177" name="Straight Arrow Connector 11"/>
              <p:cNvCxnSpPr>
                <a:cxnSpLocks noChangeShapeType="1"/>
              </p:cNvCxnSpPr>
              <p:nvPr/>
            </p:nvCxnSpPr>
            <p:spPr bwMode="auto">
              <a:xfrm>
                <a:off x="1826971" y="16887664"/>
                <a:ext cx="827937" cy="78436"/>
              </a:xfrm>
              <a:prstGeom prst="straightConnector1">
                <a:avLst/>
              </a:prstGeom>
              <a:noFill/>
              <a:ln w="47625" algn="ctr">
                <a:solidFill>
                  <a:srgbClr val="FFFF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83" name="TextBox 82"/>
            <p:cNvSpPr txBox="1"/>
            <p:nvPr/>
          </p:nvSpPr>
          <p:spPr>
            <a:xfrm>
              <a:off x="3757464" y="1676791"/>
              <a:ext cx="3872145" cy="4599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2000" kern="0" dirty="0">
                  <a:solidFill>
                    <a:prstClr val="black"/>
                  </a:solidFill>
                  <a:latin typeface="Calibri"/>
                </a:rPr>
                <a:t>Large Eddy Simulation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 rot="238213">
              <a:off x="2504474" y="3244957"/>
              <a:ext cx="2590861" cy="3991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2000" kern="0" dirty="0">
                  <a:solidFill>
                    <a:prstClr val="black"/>
                  </a:solidFill>
                  <a:latin typeface="Calibri"/>
                </a:rPr>
                <a:t>Migration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504846" y="3798091"/>
              <a:ext cx="3176937" cy="4618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2000" kern="0" dirty="0">
                  <a:solidFill>
                    <a:prstClr val="black"/>
                  </a:solidFill>
                  <a:latin typeface="Calibri"/>
                </a:rPr>
                <a:t>Wall Shear + Pressure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rot="593335">
              <a:off x="1692051" y="4837833"/>
              <a:ext cx="2590861" cy="4599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2000" kern="0" dirty="0">
                  <a:latin typeface="Calibri"/>
                </a:rPr>
                <a:t>Reactions + Darcy</a:t>
              </a:r>
            </a:p>
          </p:txBody>
        </p:sp>
        <p:sp>
          <p:nvSpPr>
            <p:cNvPr id="87" name="Freeform 86"/>
            <p:cNvSpPr/>
            <p:nvPr/>
          </p:nvSpPr>
          <p:spPr bwMode="auto">
            <a:xfrm rot="8012841">
              <a:off x="3246091" y="3663876"/>
              <a:ext cx="317435" cy="806361"/>
            </a:xfrm>
            <a:custGeom>
              <a:avLst/>
              <a:gdLst>
                <a:gd name="connsiteX0" fmla="*/ 0 w 1467082"/>
                <a:gd name="connsiteY0" fmla="*/ 0 h 1295400"/>
                <a:gd name="connsiteX1" fmla="*/ 1104900 w 1467082"/>
                <a:gd name="connsiteY1" fmla="*/ 247650 h 1295400"/>
                <a:gd name="connsiteX2" fmla="*/ 1466850 w 1467082"/>
                <a:gd name="connsiteY2" fmla="*/ 819150 h 1295400"/>
                <a:gd name="connsiteX3" fmla="*/ 1066800 w 1467082"/>
                <a:gd name="connsiteY3" fmla="*/ 1295400 h 1295400"/>
                <a:gd name="connsiteX4" fmla="*/ 1066800 w 1467082"/>
                <a:gd name="connsiteY4" fmla="*/ 1295400 h 1295400"/>
                <a:gd name="connsiteX5" fmla="*/ 1066800 w 1467082"/>
                <a:gd name="connsiteY5" fmla="*/ 1295400 h 1295400"/>
                <a:gd name="connsiteX6" fmla="*/ 1066800 w 1467082"/>
                <a:gd name="connsiteY6" fmla="*/ 1295400 h 1295400"/>
                <a:gd name="connsiteX0" fmla="*/ 0 w 1467697"/>
                <a:gd name="connsiteY0" fmla="*/ 0 h 1295400"/>
                <a:gd name="connsiteX1" fmla="*/ 933450 w 1467697"/>
                <a:gd name="connsiteY1" fmla="*/ 161519 h 1295400"/>
                <a:gd name="connsiteX2" fmla="*/ 1466850 w 1467697"/>
                <a:gd name="connsiteY2" fmla="*/ 819150 h 1295400"/>
                <a:gd name="connsiteX3" fmla="*/ 1066800 w 1467697"/>
                <a:gd name="connsiteY3" fmla="*/ 1295400 h 1295400"/>
                <a:gd name="connsiteX4" fmla="*/ 1066800 w 1467697"/>
                <a:gd name="connsiteY4" fmla="*/ 1295400 h 1295400"/>
                <a:gd name="connsiteX5" fmla="*/ 1066800 w 1467697"/>
                <a:gd name="connsiteY5" fmla="*/ 1295400 h 1295400"/>
                <a:gd name="connsiteX6" fmla="*/ 1066800 w 1467697"/>
                <a:gd name="connsiteY6" fmla="*/ 1295400 h 1295400"/>
                <a:gd name="connsiteX0" fmla="*/ 0 w 1466902"/>
                <a:gd name="connsiteY0" fmla="*/ 0 h 1295400"/>
                <a:gd name="connsiteX1" fmla="*/ 1085850 w 1466902"/>
                <a:gd name="connsiteY1" fmla="*/ 161519 h 1295400"/>
                <a:gd name="connsiteX2" fmla="*/ 1466850 w 1466902"/>
                <a:gd name="connsiteY2" fmla="*/ 819150 h 1295400"/>
                <a:gd name="connsiteX3" fmla="*/ 1066800 w 1466902"/>
                <a:gd name="connsiteY3" fmla="*/ 1295400 h 1295400"/>
                <a:gd name="connsiteX4" fmla="*/ 1066800 w 1466902"/>
                <a:gd name="connsiteY4" fmla="*/ 1295400 h 1295400"/>
                <a:gd name="connsiteX5" fmla="*/ 1066800 w 1466902"/>
                <a:gd name="connsiteY5" fmla="*/ 1295400 h 1295400"/>
                <a:gd name="connsiteX6" fmla="*/ 1066800 w 1466902"/>
                <a:gd name="connsiteY6" fmla="*/ 1295400 h 1295400"/>
                <a:gd name="connsiteX0" fmla="*/ 0 w 1477827"/>
                <a:gd name="connsiteY0" fmla="*/ 0 h 1295400"/>
                <a:gd name="connsiteX1" fmla="*/ 1085850 w 1477827"/>
                <a:gd name="connsiteY1" fmla="*/ 161519 h 1295400"/>
                <a:gd name="connsiteX2" fmla="*/ 1466850 w 1477827"/>
                <a:gd name="connsiteY2" fmla="*/ 819150 h 1295400"/>
                <a:gd name="connsiteX3" fmla="*/ 1066800 w 1477827"/>
                <a:gd name="connsiteY3" fmla="*/ 1295400 h 1295400"/>
                <a:gd name="connsiteX4" fmla="*/ 1066800 w 1477827"/>
                <a:gd name="connsiteY4" fmla="*/ 1295400 h 1295400"/>
                <a:gd name="connsiteX5" fmla="*/ 1066800 w 1477827"/>
                <a:gd name="connsiteY5" fmla="*/ 1295400 h 1295400"/>
                <a:gd name="connsiteX6" fmla="*/ 1066800 w 1477827"/>
                <a:gd name="connsiteY6" fmla="*/ 1295400 h 1295400"/>
                <a:gd name="connsiteX0" fmla="*/ 0 w 1489817"/>
                <a:gd name="connsiteY0" fmla="*/ 0 h 1295400"/>
                <a:gd name="connsiteX1" fmla="*/ 1085850 w 1489817"/>
                <a:gd name="connsiteY1" fmla="*/ 161519 h 1295400"/>
                <a:gd name="connsiteX2" fmla="*/ 1466850 w 1489817"/>
                <a:gd name="connsiteY2" fmla="*/ 819150 h 1295400"/>
                <a:gd name="connsiteX3" fmla="*/ 1066800 w 1489817"/>
                <a:gd name="connsiteY3" fmla="*/ 1295400 h 1295400"/>
                <a:gd name="connsiteX4" fmla="*/ 1066800 w 1489817"/>
                <a:gd name="connsiteY4" fmla="*/ 1295400 h 1295400"/>
                <a:gd name="connsiteX5" fmla="*/ 1066800 w 1489817"/>
                <a:gd name="connsiteY5" fmla="*/ 1295400 h 1295400"/>
                <a:gd name="connsiteX6" fmla="*/ 1066800 w 1489817"/>
                <a:gd name="connsiteY6" fmla="*/ 1295400 h 1295400"/>
                <a:gd name="connsiteX0" fmla="*/ 0 w 1513808"/>
                <a:gd name="connsiteY0" fmla="*/ 0 h 1295400"/>
                <a:gd name="connsiteX1" fmla="*/ 1085850 w 1513808"/>
                <a:gd name="connsiteY1" fmla="*/ 161519 h 1295400"/>
                <a:gd name="connsiteX2" fmla="*/ 1466850 w 1513808"/>
                <a:gd name="connsiteY2" fmla="*/ 819150 h 1295400"/>
                <a:gd name="connsiteX3" fmla="*/ 1066800 w 1513808"/>
                <a:gd name="connsiteY3" fmla="*/ 1295400 h 1295400"/>
                <a:gd name="connsiteX4" fmla="*/ 1066800 w 1513808"/>
                <a:gd name="connsiteY4" fmla="*/ 1295400 h 1295400"/>
                <a:gd name="connsiteX5" fmla="*/ 1066800 w 1513808"/>
                <a:gd name="connsiteY5" fmla="*/ 1295400 h 1295400"/>
                <a:gd name="connsiteX6" fmla="*/ 1066800 w 1513808"/>
                <a:gd name="connsiteY6" fmla="*/ 1295400 h 1295400"/>
                <a:gd name="connsiteX0" fmla="*/ 0 w 1495807"/>
                <a:gd name="connsiteY0" fmla="*/ 0 h 1295400"/>
                <a:gd name="connsiteX1" fmla="*/ 1085850 w 1495807"/>
                <a:gd name="connsiteY1" fmla="*/ 161519 h 1295400"/>
                <a:gd name="connsiteX2" fmla="*/ 1466850 w 1495807"/>
                <a:gd name="connsiteY2" fmla="*/ 819150 h 1295400"/>
                <a:gd name="connsiteX3" fmla="*/ 1066800 w 1495807"/>
                <a:gd name="connsiteY3" fmla="*/ 1295400 h 1295400"/>
                <a:gd name="connsiteX4" fmla="*/ 1066800 w 1495807"/>
                <a:gd name="connsiteY4" fmla="*/ 1295400 h 1295400"/>
                <a:gd name="connsiteX5" fmla="*/ 1066800 w 1495807"/>
                <a:gd name="connsiteY5" fmla="*/ 1295400 h 1295400"/>
                <a:gd name="connsiteX6" fmla="*/ 1066800 w 1495807"/>
                <a:gd name="connsiteY6" fmla="*/ 1295400 h 1295400"/>
                <a:gd name="connsiteX0" fmla="*/ 0 w 1486588"/>
                <a:gd name="connsiteY0" fmla="*/ 0 h 1295400"/>
                <a:gd name="connsiteX1" fmla="*/ 1085850 w 1486588"/>
                <a:gd name="connsiteY1" fmla="*/ 161519 h 1295400"/>
                <a:gd name="connsiteX2" fmla="*/ 1466850 w 1486588"/>
                <a:gd name="connsiteY2" fmla="*/ 819150 h 1295400"/>
                <a:gd name="connsiteX3" fmla="*/ 1066800 w 1486588"/>
                <a:gd name="connsiteY3" fmla="*/ 1295400 h 1295400"/>
                <a:gd name="connsiteX4" fmla="*/ 1066800 w 1486588"/>
                <a:gd name="connsiteY4" fmla="*/ 1295400 h 1295400"/>
                <a:gd name="connsiteX5" fmla="*/ 1066800 w 1486588"/>
                <a:gd name="connsiteY5" fmla="*/ 1295400 h 1295400"/>
                <a:gd name="connsiteX6" fmla="*/ 1066800 w 1486588"/>
                <a:gd name="connsiteY6" fmla="*/ 1295400 h 1295400"/>
                <a:gd name="connsiteX0" fmla="*/ 0 w 1486588"/>
                <a:gd name="connsiteY0" fmla="*/ 0 h 1295400"/>
                <a:gd name="connsiteX1" fmla="*/ 1085850 w 1486588"/>
                <a:gd name="connsiteY1" fmla="*/ 161519 h 1295400"/>
                <a:gd name="connsiteX2" fmla="*/ 1466850 w 1486588"/>
                <a:gd name="connsiteY2" fmla="*/ 819150 h 1295400"/>
                <a:gd name="connsiteX3" fmla="*/ 1066800 w 1486588"/>
                <a:gd name="connsiteY3" fmla="*/ 1295400 h 1295400"/>
                <a:gd name="connsiteX4" fmla="*/ 1066800 w 1486588"/>
                <a:gd name="connsiteY4" fmla="*/ 1295400 h 1295400"/>
                <a:gd name="connsiteX5" fmla="*/ 1066800 w 1486588"/>
                <a:gd name="connsiteY5" fmla="*/ 1295400 h 1295400"/>
                <a:gd name="connsiteX6" fmla="*/ 1066800 w 1486588"/>
                <a:gd name="connsiteY6" fmla="*/ 12954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6588" h="1295400">
                  <a:moveTo>
                    <a:pt x="0" y="0"/>
                  </a:moveTo>
                  <a:cubicBezTo>
                    <a:pt x="639762" y="12497"/>
                    <a:pt x="898525" y="46527"/>
                    <a:pt x="1085850" y="161519"/>
                  </a:cubicBezTo>
                  <a:cubicBezTo>
                    <a:pt x="1273175" y="276511"/>
                    <a:pt x="1565275" y="436375"/>
                    <a:pt x="1466850" y="819150"/>
                  </a:cubicBezTo>
                  <a:cubicBezTo>
                    <a:pt x="1368425" y="1201925"/>
                    <a:pt x="1066800" y="1295400"/>
                    <a:pt x="1066800" y="1295400"/>
                  </a:cubicBezTo>
                  <a:lnTo>
                    <a:pt x="1066800" y="1295400"/>
                  </a:lnTo>
                  <a:lnTo>
                    <a:pt x="1066800" y="1295400"/>
                  </a:lnTo>
                  <a:lnTo>
                    <a:pt x="1066800" y="1295400"/>
                  </a:lnTo>
                </a:path>
              </a:pathLst>
            </a:cu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/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8953500" y="11010900"/>
            <a:ext cx="10656888" cy="26463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de-DE" sz="2600" spc="200" dirty="0">
                <a:solidFill>
                  <a:schemeClr val="tx1"/>
                </a:solidFill>
                <a:latin typeface="Arial" panose="020B0604020202020204" pitchFamily="34" charset="0"/>
              </a:rPr>
              <a:t>Regulation of dynamic redox conditions by porewater and sediment transport 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de-DE" sz="2600" spc="200" dirty="0">
                <a:solidFill>
                  <a:schemeClr val="tx1"/>
                </a:solidFill>
                <a:latin typeface="Arial" panose="020B0604020202020204" pitchFamily="34" charset="0"/>
              </a:rPr>
              <a:t>Microbial adaptations and turnover rates under dynamic redox conditions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de-DE" sz="2600" spc="200" dirty="0">
                <a:solidFill>
                  <a:schemeClr val="tx1"/>
                </a:solidFill>
                <a:latin typeface="Arial" panose="020B0604020202020204" pitchFamily="34" charset="0"/>
              </a:rPr>
              <a:t>Approaches to extrapolate rates to regional scales</a:t>
            </a:r>
          </a:p>
        </p:txBody>
      </p:sp>
      <p:grpSp>
        <p:nvGrpSpPr>
          <p:cNvPr id="4120" name="Group 24"/>
          <p:cNvGrpSpPr>
            <a:grpSpLocks/>
          </p:cNvGrpSpPr>
          <p:nvPr/>
        </p:nvGrpSpPr>
        <p:grpSpPr bwMode="auto">
          <a:xfrm>
            <a:off x="21145500" y="8064500"/>
            <a:ext cx="6913563" cy="5322888"/>
            <a:chOff x="21505762" y="9027271"/>
            <a:chExt cx="6912768" cy="3800156"/>
          </a:xfrm>
        </p:grpSpPr>
        <p:sp>
          <p:nvSpPr>
            <p:cNvPr id="2066" name="Text Box 4"/>
            <p:cNvSpPr txBox="1">
              <a:spLocks noChangeArrowheads="1"/>
            </p:cNvSpPr>
            <p:nvPr/>
          </p:nvSpPr>
          <p:spPr bwMode="auto">
            <a:xfrm>
              <a:off x="21505762" y="12327615"/>
              <a:ext cx="6912768" cy="4998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lIns="360000" tIns="41760" rIns="360000" bIns="4176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  <a:defRPr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GB" altLang="de-DE" sz="2000" dirty="0">
                  <a:solidFill>
                    <a:srgbClr val="000000"/>
                  </a:solidFill>
                  <a:latin typeface="+mn-lt"/>
                </a:rPr>
                <a:t>Fig. </a:t>
              </a:r>
              <a:r>
                <a:rPr lang="en-GB" altLang="de-DE" sz="2000" dirty="0" smtClean="0">
                  <a:solidFill>
                    <a:srgbClr val="000000"/>
                  </a:solidFill>
                  <a:latin typeface="+mn-lt"/>
                </a:rPr>
                <a:t>2: The interaction </a:t>
              </a:r>
              <a:r>
                <a:rPr lang="en-GB" altLang="de-DE" sz="2000" dirty="0">
                  <a:solidFill>
                    <a:srgbClr val="000000"/>
                  </a:solidFill>
                  <a:latin typeface="+mn-lt"/>
                </a:rPr>
                <a:t>between bottom water flow and seabed topography induces dynamic porewater flow</a:t>
              </a:r>
            </a:p>
          </p:txBody>
        </p:sp>
        <p:pic>
          <p:nvPicPr>
            <p:cNvPr id="4166" name="Picture 41" descr="C:\2 Work\MPI\Texte\Veröffentlichungen\Nature permeable sediments\figs\sands drawing-4.jpg"/>
            <p:cNvPicPr>
              <a:picLocks noChangeAspect="1" noChangeArrowheads="1"/>
            </p:cNvPicPr>
            <p:nvPr/>
          </p:nvPicPr>
          <p:blipFill>
            <a:blip r:embed="rId6"/>
            <a:srcRect l="25250" t="15585" r="55334" b="50000"/>
            <a:stretch>
              <a:fillRect/>
            </a:stretch>
          </p:blipFill>
          <p:spPr bwMode="auto">
            <a:xfrm>
              <a:off x="21705787" y="9152831"/>
              <a:ext cx="6218238" cy="313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67" name="Text Box 4"/>
            <p:cNvSpPr txBox="1">
              <a:spLocks noChangeArrowheads="1"/>
            </p:cNvSpPr>
            <p:nvPr/>
          </p:nvSpPr>
          <p:spPr bwMode="auto">
            <a:xfrm>
              <a:off x="22787345" y="9099279"/>
              <a:ext cx="1382713" cy="976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900">
                  <a:solidFill>
                    <a:srgbClr val="000000"/>
                  </a:solidFill>
                  <a:latin typeface="Calibri" pitchFamily="34" charset="0"/>
                </a:rPr>
                <a:t>O</a:t>
              </a:r>
              <a:r>
                <a:rPr lang="en-GB" altLang="de-DE" sz="2900" baseline="-25000">
                  <a:solidFill>
                    <a:srgbClr val="000000"/>
                  </a:solidFill>
                  <a:latin typeface="Calibri" pitchFamily="34" charset="0"/>
                </a:rPr>
                <a:t>2</a:t>
              </a:r>
            </a:p>
            <a:p>
              <a:pP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900">
                  <a:solidFill>
                    <a:srgbClr val="000000"/>
                  </a:solidFill>
                  <a:latin typeface="Calibri" pitchFamily="34" charset="0"/>
                </a:rPr>
                <a:t>NO</a:t>
              </a:r>
              <a:r>
                <a:rPr lang="en-GB" altLang="de-DE" sz="2900" baseline="-25000">
                  <a:solidFill>
                    <a:srgbClr val="000000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4168" name="Text Box 4"/>
            <p:cNvSpPr txBox="1">
              <a:spLocks noChangeArrowheads="1"/>
            </p:cNvSpPr>
            <p:nvPr/>
          </p:nvSpPr>
          <p:spPr bwMode="auto">
            <a:xfrm>
              <a:off x="25812177" y="9027271"/>
              <a:ext cx="2246313" cy="976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900">
                  <a:solidFill>
                    <a:srgbClr val="000000"/>
                  </a:solidFill>
                  <a:latin typeface="Calibri" pitchFamily="34" charset="0"/>
                </a:rPr>
                <a:t>Nutrients</a:t>
              </a: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900">
                  <a:solidFill>
                    <a:srgbClr val="000000"/>
                  </a:solidFill>
                  <a:latin typeface="Calibri" pitchFamily="34" charset="0"/>
                </a:rPr>
                <a:t>N</a:t>
              </a:r>
              <a:r>
                <a:rPr lang="en-GB" altLang="de-DE" sz="2900" baseline="-25000">
                  <a:solidFill>
                    <a:srgbClr val="000000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4169" name="Text Box 4"/>
            <p:cNvSpPr txBox="1">
              <a:spLocks noChangeArrowheads="1"/>
            </p:cNvSpPr>
            <p:nvPr/>
          </p:nvSpPr>
          <p:spPr bwMode="auto">
            <a:xfrm>
              <a:off x="21505762" y="9257334"/>
              <a:ext cx="1335088" cy="5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900">
                  <a:solidFill>
                    <a:srgbClr val="000000"/>
                  </a:solidFill>
                  <a:latin typeface="Calibri" pitchFamily="34" charset="0"/>
                </a:rPr>
                <a:t>C</a:t>
              </a:r>
              <a:r>
                <a:rPr lang="en-GB" altLang="de-DE" sz="2900" baseline="-25000">
                  <a:solidFill>
                    <a:srgbClr val="000000"/>
                  </a:solidFill>
                  <a:latin typeface="Calibri" pitchFamily="34" charset="0"/>
                </a:rPr>
                <a:t>org</a:t>
              </a:r>
            </a:p>
          </p:txBody>
        </p:sp>
      </p:grpSp>
      <p:sp>
        <p:nvSpPr>
          <p:cNvPr id="2084" name="Text Box 4"/>
          <p:cNvSpPr txBox="1">
            <a:spLocks noChangeArrowheads="1"/>
          </p:cNvSpPr>
          <p:nvPr/>
        </p:nvSpPr>
        <p:spPr bwMode="auto">
          <a:xfrm>
            <a:off x="6959600" y="19431000"/>
            <a:ext cx="6026150" cy="4973638"/>
          </a:xfrm>
          <a:prstGeom prst="rect">
            <a:avLst/>
          </a:prstGeom>
          <a:noFill/>
          <a:ln>
            <a:noFill/>
          </a:ln>
        </p:spPr>
        <p:txBody>
          <a:bodyPr lIns="360000" tIns="41760" rIns="360000" bIns="4176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just" eaLnBrk="1" hangingPunct="1">
              <a:buSzPct val="100000"/>
              <a:buFont typeface="Times New Roman" pitchFamily="18" charset="0"/>
              <a:buNone/>
              <a:tabLst/>
              <a:defRPr/>
            </a:pPr>
            <a:r>
              <a:rPr lang="en-US" altLang="de-DE" sz="3200" b="1" dirty="0">
                <a:solidFill>
                  <a:srgbClr val="000000"/>
                </a:solidFill>
              </a:rPr>
              <a:t>F</a:t>
            </a:r>
            <a:r>
              <a:rPr lang="en-US" altLang="de-DE" sz="2400" dirty="0">
                <a:solidFill>
                  <a:srgbClr val="000000"/>
                </a:solidFill>
              </a:rPr>
              <a:t>IELD</a:t>
            </a:r>
            <a:r>
              <a:rPr lang="en-US" altLang="de-DE" sz="3700" b="1" dirty="0">
                <a:solidFill>
                  <a:srgbClr val="000000"/>
                </a:solidFill>
              </a:rPr>
              <a:t> </a:t>
            </a:r>
            <a:r>
              <a:rPr lang="en-US" altLang="de-DE" sz="3200" b="1" dirty="0" smtClean="0">
                <a:solidFill>
                  <a:srgbClr val="000000"/>
                </a:solidFill>
              </a:rPr>
              <a:t>S</a:t>
            </a:r>
            <a:r>
              <a:rPr lang="en-US" altLang="de-DE" sz="2400" dirty="0" smtClean="0">
                <a:solidFill>
                  <a:srgbClr val="000000"/>
                </a:solidFill>
              </a:rPr>
              <a:t>TUDIES</a:t>
            </a:r>
            <a:endParaRPr lang="en-US" altLang="de-DE" sz="2900" dirty="0" smtClean="0">
              <a:solidFill>
                <a:srgbClr val="000000"/>
              </a:solidFill>
              <a:latin typeface="+mj-lt"/>
            </a:endParaRPr>
          </a:p>
          <a:p>
            <a:pPr algn="just" eaLnBrk="1" hangingPunct="1">
              <a:lnSpc>
                <a:spcPct val="120000"/>
              </a:lnSpc>
              <a:buSzPct val="100000"/>
              <a:buFont typeface="Times New Roman" pitchFamily="18" charset="0"/>
              <a:buNone/>
              <a:defRPr/>
            </a:pP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Combining topography scans with O</a:t>
            </a:r>
            <a:r>
              <a:rPr lang="en-US" altLang="de-DE" sz="2600" baseline="-25000" dirty="0" smtClean="0">
                <a:solidFill>
                  <a:srgbClr val="000000"/>
                </a:solidFill>
                <a:latin typeface="+mj-lt"/>
              </a:rPr>
              <a:t>2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 measurements in underlying </a:t>
            </a:r>
            <a:r>
              <a:rPr lang="en-US" altLang="de-DE" sz="2600" dirty="0" err="1" smtClean="0">
                <a:solidFill>
                  <a:srgbClr val="000000"/>
                </a:solidFill>
                <a:latin typeface="+mj-lt"/>
              </a:rPr>
              <a:t>porewaters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 reveals deep </a:t>
            </a:r>
            <a:r>
              <a:rPr lang="en-US" altLang="de-DE" sz="2600" dirty="0">
                <a:solidFill>
                  <a:srgbClr val="000000"/>
                </a:solidFill>
              </a:rPr>
              <a:t>O</a:t>
            </a:r>
            <a:r>
              <a:rPr lang="en-US" altLang="de-DE" sz="2600" baseline="-25000" dirty="0">
                <a:solidFill>
                  <a:srgbClr val="000000"/>
                </a:solidFill>
              </a:rPr>
              <a:t>2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 penetration and a correlation between the </a:t>
            </a:r>
            <a:r>
              <a:rPr lang="en-US" altLang="de-DE" sz="2600" dirty="0" err="1" smtClean="0">
                <a:solidFill>
                  <a:srgbClr val="000000"/>
                </a:solidFill>
                <a:latin typeface="+mj-lt"/>
              </a:rPr>
              <a:t>oxicline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 and sediment topography (Fig. 4). </a:t>
            </a:r>
            <a:r>
              <a:rPr lang="en-US" altLang="de-DE" sz="2600" dirty="0">
                <a:solidFill>
                  <a:srgbClr val="000000"/>
                </a:solidFill>
                <a:latin typeface="+mj-lt"/>
              </a:rPr>
              <a:t>Areal rates can be 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estimated by integrating </a:t>
            </a:r>
            <a:r>
              <a:rPr lang="en-US" altLang="de-DE" sz="2600" dirty="0">
                <a:solidFill>
                  <a:srgbClr val="000000"/>
                </a:solidFill>
              </a:rPr>
              <a:t>O</a:t>
            </a:r>
            <a:r>
              <a:rPr lang="en-US" altLang="de-DE" sz="2600" baseline="-25000" dirty="0">
                <a:solidFill>
                  <a:srgbClr val="000000"/>
                </a:solidFill>
              </a:rPr>
              <a:t>2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 consumption rates (see below) over the </a:t>
            </a:r>
            <a:r>
              <a:rPr lang="en-US" altLang="de-DE" sz="2600" dirty="0" err="1" smtClean="0">
                <a:solidFill>
                  <a:srgbClr val="000000"/>
                </a:solidFill>
                <a:latin typeface="+mj-lt"/>
              </a:rPr>
              <a:t>oxic</a:t>
            </a:r>
            <a:r>
              <a:rPr lang="en-US" altLang="de-DE" sz="2600" dirty="0" smtClean="0">
                <a:solidFill>
                  <a:srgbClr val="000000"/>
                </a:solidFill>
                <a:latin typeface="+mj-lt"/>
              </a:rPr>
              <a:t> layer. </a:t>
            </a:r>
            <a:endParaRPr lang="en-US" altLang="de-DE" sz="2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122" name="Text Box 28"/>
          <p:cNvSpPr txBox="1">
            <a:spLocks noChangeArrowheads="1"/>
          </p:cNvSpPr>
          <p:nvPr/>
        </p:nvSpPr>
        <p:spPr bwMode="auto">
          <a:xfrm>
            <a:off x="5749925" y="25895300"/>
            <a:ext cx="5746750" cy="488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0" tIns="43200" rIns="360000" bIns="43200">
            <a:spAutoFit/>
          </a:bodyPr>
          <a:lstStyle/>
          <a:p>
            <a:pPr algn="just">
              <a:lnSpc>
                <a:spcPct val="12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de-DE" sz="2600">
                <a:solidFill>
                  <a:schemeClr val="tx1"/>
                </a:solidFill>
              </a:rPr>
              <a:t>O</a:t>
            </a:r>
            <a:r>
              <a:rPr lang="en-GB" altLang="de-DE" sz="2600" baseline="-25000">
                <a:solidFill>
                  <a:schemeClr val="tx1"/>
                </a:solidFill>
              </a:rPr>
              <a:t>2</a:t>
            </a:r>
            <a:r>
              <a:rPr lang="en-GB" altLang="de-DE" sz="2600">
                <a:solidFill>
                  <a:schemeClr val="tx1"/>
                </a:solidFill>
              </a:rPr>
              <a:t> consumption and N-loss rates were determined in percolated cores. Denitrification was active under oxic and anoxic conditions (Fig. 5) thus enlarging the layer where N-loss occurs. Nitrate reduction was associated with the accumulation of N</a:t>
            </a:r>
            <a:r>
              <a:rPr lang="en-GB" altLang="de-DE" sz="2600" baseline="-25000">
                <a:solidFill>
                  <a:schemeClr val="tx1"/>
                </a:solidFill>
              </a:rPr>
              <a:t>2</a:t>
            </a:r>
            <a:r>
              <a:rPr lang="en-GB" altLang="de-DE" sz="2600">
                <a:solidFill>
                  <a:schemeClr val="tx1"/>
                </a:solidFill>
              </a:rPr>
              <a:t>O, leading to significant N</a:t>
            </a:r>
            <a:r>
              <a:rPr lang="en-GB" altLang="de-DE" sz="2600" baseline="-25000">
                <a:solidFill>
                  <a:schemeClr val="tx1"/>
                </a:solidFill>
              </a:rPr>
              <a:t>2</a:t>
            </a:r>
            <a:r>
              <a:rPr lang="en-GB" altLang="de-DE" sz="2600">
                <a:solidFill>
                  <a:schemeClr val="tx1"/>
                </a:solidFill>
              </a:rPr>
              <a:t>O emissions from sandy sediments.</a:t>
            </a:r>
            <a:endParaRPr lang="en-GB" altLang="de-DE" sz="260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123" name="Text Box 31"/>
          <p:cNvSpPr txBox="1">
            <a:spLocks noChangeArrowheads="1"/>
          </p:cNvSpPr>
          <p:nvPr/>
        </p:nvSpPr>
        <p:spPr bwMode="auto">
          <a:xfrm>
            <a:off x="908050" y="31386463"/>
            <a:ext cx="5383213" cy="393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de-DE" sz="2600" dirty="0">
                <a:solidFill>
                  <a:schemeClr val="tx1"/>
                </a:solidFill>
              </a:rPr>
              <a:t>O</a:t>
            </a:r>
            <a:r>
              <a:rPr lang="en-GB" altLang="de-DE" sz="2600" baseline="-25000" dirty="0">
                <a:solidFill>
                  <a:schemeClr val="tx1"/>
                </a:solidFill>
              </a:rPr>
              <a:t>2</a:t>
            </a:r>
            <a:r>
              <a:rPr lang="en-GB" altLang="de-DE" sz="2600" dirty="0">
                <a:solidFill>
                  <a:schemeClr val="tx1"/>
                </a:solidFill>
              </a:rPr>
              <a:t> consumption and N-loss rates correlate </a:t>
            </a:r>
            <a:r>
              <a:rPr lang="en-GB" altLang="de-DE" sz="2600" dirty="0" smtClean="0">
                <a:solidFill>
                  <a:schemeClr val="tx1"/>
                </a:solidFill>
              </a:rPr>
              <a:t>and </a:t>
            </a:r>
            <a:r>
              <a:rPr lang="en-GB" altLang="de-DE" sz="2600" dirty="0">
                <a:solidFill>
                  <a:schemeClr val="tx1"/>
                </a:solidFill>
              </a:rPr>
              <a:t>depend on season and sediment grain </a:t>
            </a:r>
            <a:r>
              <a:rPr lang="en-GB" altLang="de-DE" sz="2600" dirty="0" smtClean="0">
                <a:solidFill>
                  <a:schemeClr val="tx1"/>
                </a:solidFill>
              </a:rPr>
              <a:t>size (</a:t>
            </a:r>
            <a:r>
              <a:rPr lang="en-GB" altLang="de-DE" sz="2600" dirty="0">
                <a:solidFill>
                  <a:schemeClr val="tx1"/>
                </a:solidFill>
              </a:rPr>
              <a:t>Fig. 6</a:t>
            </a:r>
            <a:r>
              <a:rPr lang="en-GB" altLang="de-DE" sz="2600" dirty="0" smtClean="0">
                <a:solidFill>
                  <a:schemeClr val="tx1"/>
                </a:solidFill>
              </a:rPr>
              <a:t>).  </a:t>
            </a:r>
            <a:r>
              <a:rPr lang="en-GB" altLang="de-DE" sz="2600" dirty="0" smtClean="0">
                <a:solidFill>
                  <a:schemeClr val="tx1"/>
                </a:solidFill>
              </a:rPr>
              <a:t>E</a:t>
            </a:r>
            <a:r>
              <a:rPr lang="en-US" altLang="de-DE" sz="2600" dirty="0" err="1" smtClean="0">
                <a:solidFill>
                  <a:schemeClr val="tx1"/>
                </a:solidFill>
              </a:rPr>
              <a:t>mpirical</a:t>
            </a:r>
            <a:r>
              <a:rPr lang="en-US" altLang="de-DE" sz="2600" dirty="0" smtClean="0">
                <a:solidFill>
                  <a:schemeClr val="tx1"/>
                </a:solidFill>
              </a:rPr>
              <a:t> </a:t>
            </a:r>
            <a:r>
              <a:rPr lang="en-US" altLang="de-DE" sz="2600" dirty="0">
                <a:solidFill>
                  <a:schemeClr val="tx1"/>
                </a:solidFill>
              </a:rPr>
              <a:t>relations between water depth, grain size and denitrification rate were applied to extrapolate results of 11 stations to the Mauritanian shelf area (Fig. 7).</a:t>
            </a:r>
          </a:p>
        </p:txBody>
      </p:sp>
      <p:grpSp>
        <p:nvGrpSpPr>
          <p:cNvPr id="4124" name="Group 31"/>
          <p:cNvGrpSpPr>
            <a:grpSpLocks/>
          </p:cNvGrpSpPr>
          <p:nvPr/>
        </p:nvGrpSpPr>
        <p:grpSpPr bwMode="auto">
          <a:xfrm>
            <a:off x="13346113" y="19859625"/>
            <a:ext cx="14408150" cy="4833938"/>
            <a:chOff x="13346107" y="19456036"/>
            <a:chExt cx="14408137" cy="4833725"/>
          </a:xfrm>
        </p:grpSpPr>
        <p:pic>
          <p:nvPicPr>
            <p:cNvPr id="4159" name="Picture 55" descr="Y:\Desktop\results\he417\OxygenDeploy6\finalDeploy6processed.png"/>
            <p:cNvPicPr>
              <a:picLocks noChangeAspect="1" noChangeArrowheads="1"/>
            </p:cNvPicPr>
            <p:nvPr/>
          </p:nvPicPr>
          <p:blipFill>
            <a:blip r:embed="rId7"/>
            <a:srcRect l="8974" r="10773"/>
            <a:stretch>
              <a:fillRect/>
            </a:stretch>
          </p:blipFill>
          <p:spPr bwMode="auto">
            <a:xfrm>
              <a:off x="13346107" y="19647204"/>
              <a:ext cx="14408137" cy="3942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60" name="Text Box 4"/>
            <p:cNvSpPr txBox="1">
              <a:spLocks noChangeArrowheads="1"/>
            </p:cNvSpPr>
            <p:nvPr/>
          </p:nvSpPr>
          <p:spPr bwMode="auto">
            <a:xfrm>
              <a:off x="13500000" y="23589872"/>
              <a:ext cx="13279722" cy="699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 algn="just">
                <a:spcBef>
                  <a:spcPts val="600"/>
                </a:spcBef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000" dirty="0">
                  <a:solidFill>
                    <a:srgbClr val="000000"/>
                  </a:solidFill>
                </a:rPr>
                <a:t>Fig. 4: The O</a:t>
              </a:r>
              <a:r>
                <a:rPr lang="en-GB" altLang="de-DE" sz="2000" baseline="-25000" dirty="0">
                  <a:solidFill>
                    <a:srgbClr val="000000"/>
                  </a:solidFill>
                </a:rPr>
                <a:t>2</a:t>
              </a:r>
              <a:r>
                <a:rPr lang="en-GB" altLang="de-DE" sz="2000" dirty="0">
                  <a:solidFill>
                    <a:srgbClr val="000000"/>
                  </a:solidFill>
                </a:rPr>
                <a:t> distribution beneath a rippled topography of </a:t>
              </a:r>
              <a:r>
                <a:rPr lang="en-GB" altLang="de-DE" sz="2000" dirty="0" err="1">
                  <a:solidFill>
                    <a:srgbClr val="000000"/>
                  </a:solidFill>
                </a:rPr>
                <a:t>subtidal</a:t>
              </a:r>
              <a:r>
                <a:rPr lang="en-GB" altLang="de-DE" sz="2000" dirty="0">
                  <a:solidFill>
                    <a:srgbClr val="000000"/>
                  </a:solidFill>
                </a:rPr>
                <a:t> North Sea sediment. Ripples are fully </a:t>
              </a:r>
              <a:r>
                <a:rPr lang="en-GB" altLang="de-DE" sz="2000" dirty="0" err="1">
                  <a:solidFill>
                    <a:srgbClr val="000000"/>
                  </a:solidFill>
                </a:rPr>
                <a:t>oxic</a:t>
              </a:r>
              <a:r>
                <a:rPr lang="en-GB" altLang="de-DE" sz="2000" dirty="0">
                  <a:solidFill>
                    <a:srgbClr val="000000"/>
                  </a:solidFill>
                </a:rPr>
                <a:t>, </a:t>
              </a:r>
              <a:r>
                <a:rPr lang="en-GB" altLang="de-DE" sz="2000" dirty="0" smtClean="0">
                  <a:solidFill>
                    <a:srgbClr val="000000"/>
                  </a:solidFill>
                </a:rPr>
                <a:t>and the </a:t>
              </a:r>
              <a:r>
                <a:rPr lang="en-GB" altLang="de-DE" sz="2000" dirty="0" err="1">
                  <a:solidFill>
                    <a:srgbClr val="000000"/>
                  </a:solidFill>
                </a:rPr>
                <a:t>oxicline</a:t>
              </a:r>
              <a:r>
                <a:rPr lang="en-GB" altLang="de-DE" sz="2000" dirty="0">
                  <a:solidFill>
                    <a:srgbClr val="000000"/>
                  </a:solidFill>
                </a:rPr>
                <a:t> </a:t>
              </a:r>
              <a:r>
                <a:rPr lang="en-GB" altLang="de-DE" sz="2000" dirty="0" smtClean="0">
                  <a:solidFill>
                    <a:srgbClr val="000000"/>
                  </a:solidFill>
                </a:rPr>
                <a:t>correlates </a:t>
              </a:r>
              <a:r>
                <a:rPr lang="en-GB" altLang="de-DE" sz="2000" dirty="0">
                  <a:solidFill>
                    <a:srgbClr val="000000"/>
                  </a:solidFill>
                </a:rPr>
                <a:t>with the topography. Current velocity : ~25 cm/s, ripple migration: ~2 cm/h.</a:t>
              </a:r>
              <a:endParaRPr lang="en-US" altLang="de-DE" sz="2000" dirty="0">
                <a:solidFill>
                  <a:srgbClr val="000000"/>
                </a:solidFill>
              </a:endParaRPr>
            </a:p>
          </p:txBody>
        </p:sp>
        <p:sp>
          <p:nvSpPr>
            <p:cNvPr id="4161" name="Text Box 4"/>
            <p:cNvSpPr txBox="1">
              <a:spLocks noChangeArrowheads="1"/>
            </p:cNvSpPr>
            <p:nvPr/>
          </p:nvSpPr>
          <p:spPr bwMode="auto">
            <a:xfrm>
              <a:off x="13656890" y="19456036"/>
              <a:ext cx="5503921" cy="315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1500">
                  <a:solidFill>
                    <a:srgbClr val="000000"/>
                  </a:solidFill>
                </a:rPr>
                <a:t>Direction of current and ripple migration</a:t>
              </a:r>
            </a:p>
          </p:txBody>
        </p:sp>
        <p:cxnSp>
          <p:nvCxnSpPr>
            <p:cNvPr id="4162" name="Straight Arrow Connector 16"/>
            <p:cNvCxnSpPr>
              <a:cxnSpLocks noChangeShapeType="1"/>
            </p:cNvCxnSpPr>
            <p:nvPr/>
          </p:nvCxnSpPr>
          <p:spPr bwMode="auto">
            <a:xfrm>
              <a:off x="13976235" y="19796671"/>
              <a:ext cx="1201795" cy="0"/>
            </a:xfrm>
            <a:prstGeom prst="straightConnector1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4163" name="Text Box 4"/>
            <p:cNvSpPr txBox="1">
              <a:spLocks noChangeArrowheads="1"/>
            </p:cNvSpPr>
            <p:nvPr/>
          </p:nvSpPr>
          <p:spPr bwMode="auto">
            <a:xfrm>
              <a:off x="26114275" y="20608950"/>
              <a:ext cx="1183076" cy="6998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000">
                  <a:solidFill>
                    <a:srgbClr val="000000"/>
                  </a:solidFill>
                  <a:latin typeface="Calibri" pitchFamily="34" charset="0"/>
                </a:rPr>
                <a:t>O</a:t>
              </a:r>
              <a:r>
                <a:rPr lang="en-GB" altLang="de-DE" sz="2000" baseline="-25000">
                  <a:solidFill>
                    <a:srgbClr val="000000"/>
                  </a:solidFill>
                  <a:latin typeface="Calibri" pitchFamily="34" charset="0"/>
                </a:rPr>
                <a:t>2</a:t>
              </a:r>
              <a:r>
                <a:rPr lang="en-GB" altLang="de-DE" sz="2000">
                  <a:solidFill>
                    <a:srgbClr val="000000"/>
                  </a:solidFill>
                  <a:latin typeface="Calibri" pitchFamily="34" charset="0"/>
                </a:rPr>
                <a:t> µM</a:t>
              </a:r>
            </a:p>
          </p:txBody>
        </p:sp>
        <p:sp>
          <p:nvSpPr>
            <p:cNvPr id="4164" name="Text Box 4"/>
            <p:cNvSpPr txBox="1">
              <a:spLocks noChangeArrowheads="1"/>
            </p:cNvSpPr>
            <p:nvPr/>
          </p:nvSpPr>
          <p:spPr bwMode="auto">
            <a:xfrm>
              <a:off x="14592994" y="22572911"/>
              <a:ext cx="3469546" cy="392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2000"/>
                <a:t>O</a:t>
              </a:r>
              <a:r>
                <a:rPr lang="en-GB" altLang="de-DE" sz="2000" baseline="-25000"/>
                <a:t>2</a:t>
              </a:r>
              <a:r>
                <a:rPr lang="en-GB" altLang="de-DE" sz="2000"/>
                <a:t> Flux: ~30 mmol/m²/d</a:t>
              </a:r>
            </a:p>
          </p:txBody>
        </p:sp>
      </p:grpSp>
      <p:grpSp>
        <p:nvGrpSpPr>
          <p:cNvPr id="4125" name="Group 30"/>
          <p:cNvGrpSpPr>
            <a:grpSpLocks/>
          </p:cNvGrpSpPr>
          <p:nvPr/>
        </p:nvGrpSpPr>
        <p:grpSpPr bwMode="auto">
          <a:xfrm>
            <a:off x="479425" y="26061988"/>
            <a:ext cx="4968875" cy="4103687"/>
            <a:chOff x="708025" y="26061367"/>
            <a:chExt cx="4968552" cy="4104456"/>
          </a:xfrm>
        </p:grpSpPr>
        <p:pic>
          <p:nvPicPr>
            <p:cNvPr id="4157" name="Picture 3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8025" y="26384398"/>
              <a:ext cx="4838700" cy="378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8" name="Text Box 4"/>
            <p:cNvSpPr txBox="1">
              <a:spLocks noChangeArrowheads="1"/>
            </p:cNvSpPr>
            <p:nvPr/>
          </p:nvSpPr>
          <p:spPr bwMode="auto">
            <a:xfrm>
              <a:off x="1959300" y="26061367"/>
              <a:ext cx="3717277" cy="392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spcBef>
                  <a:spcPts val="600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de-DE" altLang="de-DE" sz="2000">
                  <a:solidFill>
                    <a:srgbClr val="000000"/>
                  </a:solidFill>
                </a:rPr>
                <a:t>1. Flushing    2. Incubation</a:t>
              </a:r>
              <a:endParaRPr lang="en-GB" altLang="de-DE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4126" name="Group 34"/>
          <p:cNvGrpSpPr>
            <a:grpSpLocks/>
          </p:cNvGrpSpPr>
          <p:nvPr/>
        </p:nvGrpSpPr>
        <p:grpSpPr bwMode="auto">
          <a:xfrm>
            <a:off x="6746875" y="31056263"/>
            <a:ext cx="5073650" cy="8255000"/>
            <a:chOff x="6746110" y="31056934"/>
            <a:chExt cx="5074398" cy="8253905"/>
          </a:xfrm>
        </p:grpSpPr>
        <p:pic>
          <p:nvPicPr>
            <p:cNvPr id="4152" name="Picture 2"/>
            <p:cNvPicPr>
              <a:picLocks noChangeAspect="1" noChangeArrowheads="1"/>
            </p:cNvPicPr>
            <p:nvPr/>
          </p:nvPicPr>
          <p:blipFill>
            <a:blip r:embed="rId9"/>
            <a:srcRect t="6583"/>
            <a:stretch>
              <a:fillRect/>
            </a:stretch>
          </p:blipFill>
          <p:spPr bwMode="auto">
            <a:xfrm>
              <a:off x="6746110" y="31056934"/>
              <a:ext cx="5074398" cy="8253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3" name="Text Box 4"/>
            <p:cNvSpPr txBox="1">
              <a:spLocks noChangeArrowheads="1"/>
            </p:cNvSpPr>
            <p:nvPr/>
          </p:nvSpPr>
          <p:spPr bwMode="auto">
            <a:xfrm rot="-5400000">
              <a:off x="7782848" y="34828558"/>
              <a:ext cx="7276302" cy="392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 algn="ctr">
                <a:spcBef>
                  <a:spcPts val="600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de-DE" altLang="de-DE" sz="2000">
                  <a:solidFill>
                    <a:srgbClr val="000000"/>
                  </a:solidFill>
                </a:rPr>
                <a:t>Denitrification  [mmol N / m</a:t>
              </a:r>
              <a:r>
                <a:rPr lang="de-DE" altLang="de-DE" sz="2000" baseline="30000">
                  <a:solidFill>
                    <a:srgbClr val="000000"/>
                  </a:solidFill>
                </a:rPr>
                <a:t>2</a:t>
              </a:r>
              <a:r>
                <a:rPr lang="de-DE" altLang="de-DE" sz="2000">
                  <a:solidFill>
                    <a:srgbClr val="000000"/>
                  </a:solidFill>
                </a:rPr>
                <a:t> / d]</a:t>
              </a:r>
              <a:endParaRPr lang="en-GB" altLang="de-DE" sz="2000">
                <a:solidFill>
                  <a:srgbClr val="000000"/>
                </a:solidFill>
              </a:endParaRPr>
            </a:p>
          </p:txBody>
        </p:sp>
        <p:sp>
          <p:nvSpPr>
            <p:cNvPr id="4154" name="Rectangle 32"/>
            <p:cNvSpPr>
              <a:spLocks noChangeArrowheads="1"/>
            </p:cNvSpPr>
            <p:nvPr/>
          </p:nvSpPr>
          <p:spPr bwMode="auto">
            <a:xfrm>
              <a:off x="7176170" y="33104409"/>
              <a:ext cx="720055" cy="303807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/>
            </a:p>
          </p:txBody>
        </p:sp>
        <p:pic>
          <p:nvPicPr>
            <p:cNvPr id="4155" name="Picture 4" descr="C:\2 Work\MPI\Texte\Veröffentlichungen\Sarah Mauritania\Figs\Denitrification vs GrainSize.JPG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4337"/>
            <a:stretch>
              <a:fillRect/>
            </a:stretch>
          </p:blipFill>
          <p:spPr bwMode="auto">
            <a:xfrm>
              <a:off x="7474672" y="34618828"/>
              <a:ext cx="1912216" cy="1595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6" name="Picture 5" descr="C:\2 Work\MPI\Texte\Veröffentlichungen\Sarah Mauritania\Figs\GrainSize vs Depth.JP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68015" y="32974135"/>
              <a:ext cx="2338905" cy="167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27" name="Text Box 31"/>
          <p:cNvSpPr txBox="1">
            <a:spLocks noChangeArrowheads="1"/>
          </p:cNvSpPr>
          <p:nvPr/>
        </p:nvSpPr>
        <p:spPr bwMode="auto">
          <a:xfrm>
            <a:off x="2873375" y="36645850"/>
            <a:ext cx="40798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altLang="de-DE" sz="2000" dirty="0">
                <a:solidFill>
                  <a:schemeClr val="tx1"/>
                </a:solidFill>
              </a:rPr>
              <a:t>Fig. 7: The upwelling region off North-West Africa provides high NO</a:t>
            </a:r>
            <a:r>
              <a:rPr lang="de-DE" altLang="de-DE" sz="2000" baseline="-25000" dirty="0">
                <a:solidFill>
                  <a:schemeClr val="tx1"/>
                </a:solidFill>
              </a:rPr>
              <a:t>3</a:t>
            </a:r>
            <a:r>
              <a:rPr lang="de-DE" altLang="de-DE" sz="2000" baseline="30000" dirty="0">
                <a:solidFill>
                  <a:schemeClr val="tx1"/>
                </a:solidFill>
              </a:rPr>
              <a:t>-</a:t>
            </a:r>
            <a:r>
              <a:rPr lang="de-DE" altLang="de-DE" sz="2000" dirty="0">
                <a:solidFill>
                  <a:schemeClr val="tx1"/>
                </a:solidFill>
              </a:rPr>
              <a:t> and C</a:t>
            </a:r>
            <a:r>
              <a:rPr lang="de-DE" altLang="de-DE" sz="2000" baseline="-25000" dirty="0">
                <a:solidFill>
                  <a:schemeClr val="tx1"/>
                </a:solidFill>
              </a:rPr>
              <a:t>org</a:t>
            </a:r>
            <a:r>
              <a:rPr lang="de-DE" altLang="de-DE" sz="2000" dirty="0">
                <a:solidFill>
                  <a:schemeClr val="tx1"/>
                </a:solidFill>
              </a:rPr>
              <a:t> concentrations above sandy shelf sediments. Extrapolated N-loss over an area of 84,000 km² amounts to 2.8 megatons N per year.</a:t>
            </a:r>
            <a:endParaRPr lang="en-US" altLang="de-DE" sz="2000" dirty="0">
              <a:solidFill>
                <a:schemeClr val="tx1"/>
              </a:solidFill>
            </a:endParaRPr>
          </a:p>
        </p:txBody>
      </p:sp>
      <p:grpSp>
        <p:nvGrpSpPr>
          <p:cNvPr id="4128" name="Group 37"/>
          <p:cNvGrpSpPr>
            <a:grpSpLocks/>
          </p:cNvGrpSpPr>
          <p:nvPr/>
        </p:nvGrpSpPr>
        <p:grpSpPr bwMode="auto">
          <a:xfrm>
            <a:off x="13244513" y="14539913"/>
            <a:ext cx="14384337" cy="4679950"/>
            <a:chOff x="13244094" y="14540087"/>
            <a:chExt cx="14384164" cy="4680073"/>
          </a:xfrm>
        </p:grpSpPr>
        <p:grpSp>
          <p:nvGrpSpPr>
            <p:cNvPr id="4129" name="Group 29"/>
            <p:cNvGrpSpPr>
              <a:grpSpLocks/>
            </p:cNvGrpSpPr>
            <p:nvPr/>
          </p:nvGrpSpPr>
          <p:grpSpPr bwMode="auto">
            <a:xfrm>
              <a:off x="13409553" y="14540087"/>
              <a:ext cx="14218705" cy="4680073"/>
              <a:chOff x="13409553" y="14540087"/>
              <a:chExt cx="14218705" cy="4680073"/>
            </a:xfrm>
          </p:grpSpPr>
          <p:pic>
            <p:nvPicPr>
              <p:cNvPr id="4132" name="Picture 2" descr="C:\2 Work\MPI\Presentation\Poster\Fachbeirat 2014\whiteWaterAge.png"/>
              <p:cNvPicPr>
                <a:picLocks noChangeAspect="1" noChangeArrowheads="1"/>
              </p:cNvPicPr>
              <p:nvPr/>
            </p:nvPicPr>
            <p:blipFill>
              <a:blip r:embed="rId12"/>
              <a:srcRect l="17007" t="10161" r="6897" b="35162"/>
              <a:stretch>
                <a:fillRect/>
              </a:stretch>
            </p:blipFill>
            <p:spPr bwMode="auto">
              <a:xfrm>
                <a:off x="13710530" y="14938815"/>
                <a:ext cx="12403746" cy="28546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33" name="Text Box 4"/>
              <p:cNvSpPr txBox="1">
                <a:spLocks noChangeArrowheads="1"/>
              </p:cNvSpPr>
              <p:nvPr/>
            </p:nvSpPr>
            <p:spPr bwMode="auto">
              <a:xfrm>
                <a:off x="13500000" y="18212495"/>
                <a:ext cx="13500000" cy="1007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 algn="just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 dirty="0">
                    <a:solidFill>
                      <a:srgbClr val="000000"/>
                    </a:solidFill>
                  </a:rPr>
                  <a:t>Fig. 3: </a:t>
                </a:r>
                <a:r>
                  <a:rPr lang="en-US" altLang="de-DE" sz="2000" dirty="0">
                    <a:solidFill>
                      <a:srgbClr val="000000"/>
                    </a:solidFill>
                  </a:rPr>
                  <a:t>For a fixed topography (left side), O</a:t>
                </a:r>
                <a:r>
                  <a:rPr lang="en-US" altLang="de-DE" sz="20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altLang="de-DE" sz="2000" dirty="0">
                    <a:solidFill>
                      <a:srgbClr val="000000"/>
                    </a:solidFill>
                  </a:rPr>
                  <a:t> transport depends only on pressure driven porewater flow. The O</a:t>
                </a:r>
                <a:r>
                  <a:rPr lang="en-US" altLang="de-DE" sz="20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altLang="de-DE" sz="2000" dirty="0">
                    <a:solidFill>
                      <a:srgbClr val="000000"/>
                    </a:solidFill>
                  </a:rPr>
                  <a:t> gradients are highly 2-dimensional. At increasing ripple migration, O</a:t>
                </a:r>
                <a:r>
                  <a:rPr lang="en-US" altLang="de-DE" sz="20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altLang="de-DE" sz="2000" dirty="0">
                    <a:solidFill>
                      <a:srgbClr val="000000"/>
                    </a:solidFill>
                  </a:rPr>
                  <a:t> uptake from porewater trapping dominates and eventually the ripple is fully </a:t>
                </a:r>
                <a:r>
                  <a:rPr lang="en-US" altLang="de-DE" sz="2000" dirty="0" smtClean="0">
                    <a:solidFill>
                      <a:srgbClr val="000000"/>
                    </a:solidFill>
                  </a:rPr>
                  <a:t>flushed (right side). </a:t>
                </a:r>
                <a:r>
                  <a:rPr lang="en-US" altLang="de-DE" sz="2000" dirty="0">
                    <a:solidFill>
                      <a:srgbClr val="000000"/>
                    </a:solidFill>
                  </a:rPr>
                  <a:t>The O</a:t>
                </a:r>
                <a:r>
                  <a:rPr lang="en-US" altLang="de-DE" sz="20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altLang="de-DE" sz="2000" dirty="0">
                    <a:solidFill>
                      <a:srgbClr val="000000"/>
                    </a:solidFill>
                  </a:rPr>
                  <a:t> gradients become quasi 1-dimensional.</a:t>
                </a:r>
              </a:p>
            </p:txBody>
          </p:sp>
          <p:sp>
            <p:nvSpPr>
              <p:cNvPr id="4134" name="Text Box 4"/>
              <p:cNvSpPr txBox="1">
                <a:spLocks noChangeArrowheads="1"/>
              </p:cNvSpPr>
              <p:nvPr/>
            </p:nvSpPr>
            <p:spPr bwMode="auto">
              <a:xfrm>
                <a:off x="13409553" y="14540087"/>
                <a:ext cx="5503921" cy="315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>
                    <a:solidFill>
                      <a:srgbClr val="000000"/>
                    </a:solidFill>
                  </a:rPr>
                  <a:t>Direction of current and ripple migration</a:t>
                </a:r>
              </a:p>
            </p:txBody>
          </p:sp>
          <p:sp>
            <p:nvSpPr>
              <p:cNvPr id="4135" name="Text Box 4"/>
              <p:cNvSpPr txBox="1">
                <a:spLocks noChangeArrowheads="1"/>
              </p:cNvSpPr>
              <p:nvPr/>
            </p:nvSpPr>
            <p:spPr bwMode="auto">
              <a:xfrm>
                <a:off x="13512874" y="17393271"/>
                <a:ext cx="4105057" cy="315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/>
                  <a:t>O</a:t>
                </a:r>
                <a:r>
                  <a:rPr lang="en-GB" altLang="de-DE" sz="1500" baseline="-25000"/>
                  <a:t>2</a:t>
                </a:r>
                <a:r>
                  <a:rPr lang="en-GB" altLang="de-DE" sz="1500"/>
                  <a:t> Flux:  34 mmol/m</a:t>
                </a:r>
                <a:r>
                  <a:rPr lang="en-GB" altLang="de-DE" sz="1500" baseline="30000"/>
                  <a:t>2</a:t>
                </a:r>
                <a:r>
                  <a:rPr lang="en-GB" altLang="de-DE" sz="1500"/>
                  <a:t>/d</a:t>
                </a:r>
              </a:p>
            </p:txBody>
          </p:sp>
          <p:cxnSp>
            <p:nvCxnSpPr>
              <p:cNvPr id="4136" name="Straight Arrow Connector 16"/>
              <p:cNvCxnSpPr>
                <a:cxnSpLocks noChangeShapeType="1"/>
              </p:cNvCxnSpPr>
              <p:nvPr/>
            </p:nvCxnSpPr>
            <p:spPr bwMode="auto">
              <a:xfrm>
                <a:off x="13728898" y="14900127"/>
                <a:ext cx="1201795" cy="0"/>
              </a:xfrm>
              <a:prstGeom prst="straightConnector1">
                <a:avLst/>
              </a:prstGeom>
              <a:noFill/>
              <a:ln w="349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4137" name="Text Box 4"/>
              <p:cNvSpPr txBox="1">
                <a:spLocks noChangeArrowheads="1"/>
              </p:cNvSpPr>
              <p:nvPr/>
            </p:nvSpPr>
            <p:spPr bwMode="auto">
              <a:xfrm>
                <a:off x="17841244" y="14540087"/>
                <a:ext cx="2909291" cy="54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>
                    <a:solidFill>
                      <a:srgbClr val="000000"/>
                    </a:solidFill>
                  </a:rPr>
                  <a:t>Sediment erosion</a:t>
                </a:r>
              </a:p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>
                    <a:solidFill>
                      <a:srgbClr val="000000"/>
                    </a:solidFill>
                  </a:rPr>
                  <a:t>Porewater release</a:t>
                </a:r>
              </a:p>
            </p:txBody>
          </p:sp>
          <p:sp>
            <p:nvSpPr>
              <p:cNvPr id="4138" name="Text Box 4"/>
              <p:cNvSpPr txBox="1">
                <a:spLocks noChangeArrowheads="1"/>
              </p:cNvSpPr>
              <p:nvPr/>
            </p:nvSpPr>
            <p:spPr bwMode="auto">
              <a:xfrm>
                <a:off x="16033154" y="16124263"/>
                <a:ext cx="1915632" cy="1007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 algn="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ripple migration</a:t>
                </a:r>
              </a:p>
              <a:p>
                <a:pPr algn="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0 cm/h</a:t>
                </a:r>
              </a:p>
            </p:txBody>
          </p:sp>
          <p:sp>
            <p:nvSpPr>
              <p:cNvPr id="4139" name="Text Box 4"/>
              <p:cNvSpPr txBox="1">
                <a:spLocks noChangeArrowheads="1"/>
              </p:cNvSpPr>
              <p:nvPr/>
            </p:nvSpPr>
            <p:spPr bwMode="auto">
              <a:xfrm>
                <a:off x="20569658" y="14540087"/>
                <a:ext cx="3225492" cy="54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>
                    <a:solidFill>
                      <a:srgbClr val="000000"/>
                    </a:solidFill>
                  </a:rPr>
                  <a:t>Sediment deposition</a:t>
                </a:r>
              </a:p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>
                    <a:solidFill>
                      <a:srgbClr val="000000"/>
                    </a:solidFill>
                  </a:rPr>
                  <a:t>Porewater trapping</a:t>
                </a:r>
              </a:p>
            </p:txBody>
          </p:sp>
          <p:sp>
            <p:nvSpPr>
              <p:cNvPr id="4140" name="Text Box 4"/>
              <p:cNvSpPr txBox="1">
                <a:spLocks noChangeArrowheads="1"/>
              </p:cNvSpPr>
              <p:nvPr/>
            </p:nvSpPr>
            <p:spPr bwMode="auto">
              <a:xfrm>
                <a:off x="18309730" y="16208573"/>
                <a:ext cx="1602673" cy="39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oxicline</a:t>
                </a:r>
              </a:p>
            </p:txBody>
          </p:sp>
          <p:cxnSp>
            <p:nvCxnSpPr>
              <p:cNvPr id="4141" name="Straight Arrow Connector 9"/>
              <p:cNvCxnSpPr>
                <a:cxnSpLocks noChangeShapeType="1"/>
              </p:cNvCxnSpPr>
              <p:nvPr/>
            </p:nvCxnSpPr>
            <p:spPr bwMode="auto">
              <a:xfrm flipV="1">
                <a:off x="19160811" y="15809709"/>
                <a:ext cx="263853" cy="398864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 type="arrow" w="med" len="med"/>
              </a:ln>
            </p:spPr>
          </p:cxnSp>
          <p:grpSp>
            <p:nvGrpSpPr>
              <p:cNvPr id="4142" name="Group 12"/>
              <p:cNvGrpSpPr>
                <a:grpSpLocks/>
              </p:cNvGrpSpPr>
              <p:nvPr/>
            </p:nvGrpSpPr>
            <p:grpSpPr bwMode="auto">
              <a:xfrm>
                <a:off x="26186282" y="14684103"/>
                <a:ext cx="1441976" cy="3441498"/>
                <a:chOff x="26288547" y="14756111"/>
                <a:chExt cx="1441976" cy="3441498"/>
              </a:xfrm>
            </p:grpSpPr>
            <p:sp>
              <p:nvSpPr>
                <p:cNvPr id="4149" name="Text Box 4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25908204" y="16186318"/>
                  <a:ext cx="3252525" cy="3921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360000" tIns="41760" rIns="360000" bIns="41760">
                  <a:spAutoFit/>
                </a:bodyPr>
                <a:lstStyle/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r>
                    <a:rPr lang="en-GB" altLang="de-DE" sz="2000">
                      <a:solidFill>
                        <a:srgbClr val="000000"/>
                      </a:solidFill>
                      <a:latin typeface="Calibri" pitchFamily="34" charset="0"/>
                    </a:rPr>
                    <a:t>Porewater age [hours]</a:t>
                  </a:r>
                </a:p>
              </p:txBody>
            </p:sp>
            <p:pic>
              <p:nvPicPr>
                <p:cNvPr id="4150" name="Picture 2" descr="C:\2 Work\MPI\Presentation\Poster\Fachbeirat 2014\whiteWaterAge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93758" r="246"/>
                <a:stretch>
                  <a:fillRect/>
                </a:stretch>
              </p:blipFill>
              <p:spPr bwMode="auto">
                <a:xfrm>
                  <a:off x="26288547" y="14851998"/>
                  <a:ext cx="1008804" cy="33456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51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26762346" y="15044143"/>
                  <a:ext cx="533270" cy="28931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r>
                    <a:rPr lang="en-GB" altLang="de-DE" sz="2000">
                      <a:solidFill>
                        <a:srgbClr val="000000"/>
                      </a:solidFill>
                      <a:latin typeface="Calibri" pitchFamily="34" charset="0"/>
                    </a:rPr>
                    <a:t>100</a:t>
                  </a: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endParaRPr lang="en-GB" altLang="de-DE" sz="2400">
                    <a:solidFill>
                      <a:srgbClr val="000000"/>
                    </a:solidFill>
                    <a:latin typeface="Calibri" pitchFamily="34" charset="0"/>
                  </a:endParaRP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r>
                    <a:rPr lang="en-GB" altLang="de-DE" sz="2000">
                      <a:solidFill>
                        <a:srgbClr val="000000"/>
                      </a:solidFill>
                      <a:latin typeface="Calibri" pitchFamily="34" charset="0"/>
                    </a:rPr>
                    <a:t>10</a:t>
                  </a: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endParaRPr lang="en-GB" altLang="de-DE" sz="2400">
                    <a:solidFill>
                      <a:srgbClr val="000000"/>
                    </a:solidFill>
                    <a:latin typeface="Calibri" pitchFamily="34" charset="0"/>
                  </a:endParaRP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r>
                    <a:rPr lang="en-GB" altLang="de-DE" sz="2000">
                      <a:solidFill>
                        <a:srgbClr val="000000"/>
                      </a:solidFill>
                      <a:latin typeface="Calibri" pitchFamily="34" charset="0"/>
                    </a:rPr>
                    <a:t>1</a:t>
                  </a: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endParaRPr lang="en-GB" altLang="de-DE" sz="2000">
                    <a:solidFill>
                      <a:srgbClr val="000000"/>
                    </a:solidFill>
                    <a:latin typeface="Calibri" pitchFamily="34" charset="0"/>
                  </a:endParaRP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r>
                    <a:rPr lang="en-GB" altLang="de-DE" sz="2000">
                      <a:solidFill>
                        <a:srgbClr val="000000"/>
                      </a:solidFill>
                      <a:latin typeface="Calibri" pitchFamily="34" charset="0"/>
                    </a:rPr>
                    <a:t>0.1</a:t>
                  </a: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endParaRPr lang="en-GB" altLang="de-DE" sz="2000">
                    <a:solidFill>
                      <a:srgbClr val="000000"/>
                    </a:solidFill>
                    <a:latin typeface="Calibri" pitchFamily="34" charset="0"/>
                  </a:endParaRPr>
                </a:p>
                <a:p>
                  <a:pPr>
                    <a:buSzPct val="10000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  <a:tab pos="10134600" algn="l"/>
                    </a:tabLst>
                  </a:pPr>
                  <a:r>
                    <a:rPr lang="en-GB" altLang="de-DE" sz="2000">
                      <a:solidFill>
                        <a:srgbClr val="000000"/>
                      </a:solidFill>
                      <a:latin typeface="Calibri" pitchFamily="34" charset="0"/>
                    </a:rPr>
                    <a:t>0.01</a:t>
                  </a:r>
                </a:p>
              </p:txBody>
            </p:sp>
          </p:grpSp>
          <p:sp>
            <p:nvSpPr>
              <p:cNvPr id="4143" name="Text Box 4"/>
              <p:cNvSpPr txBox="1">
                <a:spLocks noChangeArrowheads="1"/>
              </p:cNvSpPr>
              <p:nvPr/>
            </p:nvSpPr>
            <p:spPr bwMode="auto">
              <a:xfrm>
                <a:off x="17689338" y="17393271"/>
                <a:ext cx="4105057" cy="315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/>
                  <a:t>O</a:t>
                </a:r>
                <a:r>
                  <a:rPr lang="en-GB" altLang="de-DE" sz="1500" baseline="-25000"/>
                  <a:t>2</a:t>
                </a:r>
                <a:r>
                  <a:rPr lang="en-GB" altLang="de-DE" sz="1500"/>
                  <a:t> Flux:  13 mmol/m</a:t>
                </a:r>
                <a:r>
                  <a:rPr lang="en-GB" altLang="de-DE" sz="1500" baseline="30000"/>
                  <a:t>2</a:t>
                </a:r>
                <a:r>
                  <a:rPr lang="en-GB" altLang="de-DE" sz="1500"/>
                  <a:t>/d</a:t>
                </a:r>
              </a:p>
            </p:txBody>
          </p:sp>
          <p:sp>
            <p:nvSpPr>
              <p:cNvPr id="4144" name="Text Box 4"/>
              <p:cNvSpPr txBox="1">
                <a:spLocks noChangeArrowheads="1"/>
              </p:cNvSpPr>
              <p:nvPr/>
            </p:nvSpPr>
            <p:spPr bwMode="auto">
              <a:xfrm>
                <a:off x="21865201" y="17393271"/>
                <a:ext cx="4105057" cy="315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1500"/>
                  <a:t>O</a:t>
                </a:r>
                <a:r>
                  <a:rPr lang="en-GB" altLang="de-DE" sz="1500" baseline="-25000"/>
                  <a:t>2</a:t>
                </a:r>
                <a:r>
                  <a:rPr lang="en-GB" altLang="de-DE" sz="1500"/>
                  <a:t> Flux:  22 mmol/m</a:t>
                </a:r>
                <a:r>
                  <a:rPr lang="en-GB" altLang="de-DE" sz="1500" baseline="30000"/>
                  <a:t>2</a:t>
                </a:r>
                <a:r>
                  <a:rPr lang="en-GB" altLang="de-DE" sz="1500"/>
                  <a:t>/d</a:t>
                </a:r>
              </a:p>
            </p:txBody>
          </p:sp>
          <p:sp>
            <p:nvSpPr>
              <p:cNvPr id="4145" name="Text Box 4"/>
              <p:cNvSpPr txBox="1">
                <a:spLocks noChangeArrowheads="1"/>
              </p:cNvSpPr>
              <p:nvPr/>
            </p:nvSpPr>
            <p:spPr bwMode="auto">
              <a:xfrm>
                <a:off x="20166194" y="16124263"/>
                <a:ext cx="1915632" cy="1007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 algn="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ripple migration</a:t>
                </a:r>
              </a:p>
              <a:p>
                <a:pPr algn="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3 cm/h</a:t>
                </a:r>
              </a:p>
            </p:txBody>
          </p:sp>
          <p:sp>
            <p:nvSpPr>
              <p:cNvPr id="4146" name="Text Box 4"/>
              <p:cNvSpPr txBox="1">
                <a:spLocks noChangeArrowheads="1"/>
              </p:cNvSpPr>
              <p:nvPr/>
            </p:nvSpPr>
            <p:spPr bwMode="auto">
              <a:xfrm>
                <a:off x="24342658" y="16124263"/>
                <a:ext cx="1915632" cy="1007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360000" tIns="41760" rIns="360000" bIns="41760">
                <a:spAutoFit/>
              </a:bodyPr>
              <a:lstStyle/>
              <a:p>
                <a:pPr algn="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ripple migration</a:t>
                </a:r>
              </a:p>
              <a:p>
                <a:pPr algn="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</a:tabLst>
                </a:pPr>
                <a:r>
                  <a:rPr lang="en-GB" altLang="de-DE" sz="2000"/>
                  <a:t>10 cm/h</a:t>
                </a:r>
              </a:p>
            </p:txBody>
          </p:sp>
          <p:cxnSp>
            <p:nvCxnSpPr>
              <p:cNvPr id="4147" name="Straight Arrow Connector 21"/>
              <p:cNvCxnSpPr>
                <a:cxnSpLocks noChangeShapeType="1"/>
              </p:cNvCxnSpPr>
              <p:nvPr/>
            </p:nvCxnSpPr>
            <p:spPr bwMode="auto">
              <a:xfrm flipH="1">
                <a:off x="21345747" y="15044143"/>
                <a:ext cx="224324" cy="36004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148" name="Straight Arrow Connector 114"/>
              <p:cNvCxnSpPr>
                <a:cxnSpLocks noChangeShapeType="1"/>
              </p:cNvCxnSpPr>
              <p:nvPr/>
            </p:nvCxnSpPr>
            <p:spPr bwMode="auto">
              <a:xfrm>
                <a:off x="18891004" y="15048284"/>
                <a:ext cx="404885" cy="35589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4130" name="Text Box 4"/>
            <p:cNvSpPr txBox="1">
              <a:spLocks noChangeArrowheads="1"/>
            </p:cNvSpPr>
            <p:nvPr/>
          </p:nvSpPr>
          <p:spPr bwMode="auto">
            <a:xfrm>
              <a:off x="13368858" y="17825766"/>
              <a:ext cx="5328592" cy="315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1500">
                  <a:solidFill>
                    <a:srgbClr val="000000"/>
                  </a:solidFill>
                </a:rPr>
                <a:t>0		10		20 cm</a:t>
              </a:r>
            </a:p>
          </p:txBody>
        </p:sp>
        <p:sp>
          <p:nvSpPr>
            <p:cNvPr id="4131" name="Text Box 4"/>
            <p:cNvSpPr txBox="1">
              <a:spLocks noChangeArrowheads="1"/>
            </p:cNvSpPr>
            <p:nvPr/>
          </p:nvSpPr>
          <p:spPr bwMode="auto">
            <a:xfrm>
              <a:off x="13244094" y="15260167"/>
              <a:ext cx="1132876" cy="2623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0" tIns="41760" rIns="360000" bIns="41760">
              <a:spAutoFit/>
            </a:bodyPr>
            <a:lstStyle/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1500">
                  <a:solidFill>
                    <a:srgbClr val="000000"/>
                  </a:solidFill>
                </a:rPr>
                <a:t>cm </a:t>
              </a: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1500">
                  <a:solidFill>
                    <a:srgbClr val="000000"/>
                  </a:solidFill>
                </a:rPr>
                <a:t>0</a:t>
              </a: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1500">
                  <a:solidFill>
                    <a:srgbClr val="000000"/>
                  </a:solidFill>
                </a:rPr>
                <a:t>3</a:t>
              </a: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endParaRPr lang="en-GB" altLang="de-DE" sz="1500">
                <a:solidFill>
                  <a:srgbClr val="000000"/>
                </a:solidFill>
              </a:endParaRPr>
            </a:p>
            <a:p>
              <a:pP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</a:tabLst>
              </a:pPr>
              <a:r>
                <a:rPr lang="en-GB" altLang="de-DE" sz="1500">
                  <a:solidFill>
                    <a:srgbClr val="000000"/>
                  </a:solidFill>
                </a:rPr>
                <a:t>6</a:t>
              </a:r>
            </a:p>
          </p:txBody>
        </p:sp>
      </p:grpSp>
      <p:pic>
        <p:nvPicPr>
          <p:cNvPr id="4186" name="Picture 9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1857038" y="25765125"/>
            <a:ext cx="7970837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87" name="Picture 9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0713700" y="25715913"/>
            <a:ext cx="6192838" cy="436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659</Words>
  <Application>Microsoft Office PowerPoint</Application>
  <PresentationFormat>Custom</PresentationFormat>
  <Paragraphs>86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Biogeochemistry and transport dynamics  in permeable sediments     Soeren Ahmerkamp, Hannah Marchant, Sarah Sokoll, Dirk de Beer, Marcel Kuypers  and Moritz Holtappels      Max Planck Institute for Marine Microbiology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eallers</dc:creator>
  <cp:lastModifiedBy>mholtapp</cp:lastModifiedBy>
  <cp:revision>240</cp:revision>
  <cp:lastPrinted>2014-04-29T12:36:40Z</cp:lastPrinted>
  <dcterms:created xsi:type="dcterms:W3CDTF">2006-02-20T14:48:45Z</dcterms:created>
  <dcterms:modified xsi:type="dcterms:W3CDTF">2014-04-29T13:09:36Z</dcterms:modified>
</cp:coreProperties>
</file>